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5" r:id="rId3"/>
    <p:sldId id="309" r:id="rId4"/>
    <p:sldId id="307" r:id="rId5"/>
    <p:sldId id="276" r:id="rId6"/>
    <p:sldId id="271" r:id="rId7"/>
    <p:sldId id="266" r:id="rId8"/>
    <p:sldId id="285" r:id="rId9"/>
    <p:sldId id="278" r:id="rId10"/>
    <p:sldId id="291" r:id="rId11"/>
    <p:sldId id="290" r:id="rId12"/>
    <p:sldId id="279" r:id="rId13"/>
    <p:sldId id="286" r:id="rId14"/>
    <p:sldId id="301" r:id="rId15"/>
    <p:sldId id="298" r:id="rId16"/>
    <p:sldId id="299" r:id="rId17"/>
    <p:sldId id="300" r:id="rId18"/>
    <p:sldId id="288" r:id="rId19"/>
    <p:sldId id="287" r:id="rId20"/>
    <p:sldId id="311" r:id="rId21"/>
    <p:sldId id="280" r:id="rId22"/>
    <p:sldId id="304" r:id="rId23"/>
    <p:sldId id="281" r:id="rId24"/>
    <p:sldId id="282" r:id="rId25"/>
    <p:sldId id="283" r:id="rId26"/>
    <p:sldId id="305" r:id="rId27"/>
    <p:sldId id="310" r:id="rId28"/>
    <p:sldId id="306" r:id="rId29"/>
    <p:sldId id="316" r:id="rId30"/>
    <p:sldId id="313" r:id="rId31"/>
    <p:sldId id="314" r:id="rId32"/>
    <p:sldId id="312" r:id="rId33"/>
    <p:sldId id="302" r:id="rId34"/>
    <p:sldId id="303" r:id="rId35"/>
    <p:sldId id="277" r:id="rId36"/>
    <p:sldId id="315" r:id="rId37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>
      <p:cViewPr varScale="1">
        <p:scale>
          <a:sx n="73" d="100"/>
          <a:sy n="73" d="100"/>
        </p:scale>
        <p:origin x="762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5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9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4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1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3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h.edu/hr/department/learning-and-developme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icit.harvard.edu/implicit/takeates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iese/2015/03/24/why-you-need-cultural-intelligence-and-how-to-develop-it/#5ccdb68317d6" TargetMode="External"/><Relationship Id="rId2" Type="http://schemas.openxmlformats.org/officeDocument/2006/relationships/hyperlink" Target="https://dsqapj1lakrkc.cloudfront.net/media/sidebar_downloads/Korn-Ferry-Institute-The-inclusive-lead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lturosity.com/articles/whatisculturalawareness.htm#_ftnref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12" y="2895600"/>
            <a:ext cx="11582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/>
              <a:t>Enhancing Cultural intelligence </a:t>
            </a:r>
            <a:br>
              <a:rPr lang="en-US" sz="4000" b="1" dirty="0" smtClean="0"/>
            </a:br>
            <a:r>
              <a:rPr lang="en-US" sz="4000" b="1" dirty="0" smtClean="0"/>
              <a:t>to improve safety performance</a:t>
            </a:r>
            <a:br>
              <a:rPr lang="en-US" sz="40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dirty="0" smtClean="0"/>
              <a:t>A review for Safety Professionals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2" y="5486400"/>
            <a:ext cx="10896600" cy="17526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Scott Patlovich, </a:t>
            </a:r>
            <a:r>
              <a:rPr lang="en-US" sz="1500" dirty="0" err="1" smtClean="0"/>
              <a:t>DrPH</a:t>
            </a:r>
            <a:r>
              <a:rPr lang="en-US" sz="1500" dirty="0" smtClean="0"/>
              <a:t>, CIH, </a:t>
            </a:r>
            <a:r>
              <a:rPr lang="en-US" sz="1500" dirty="0" smtClean="0"/>
              <a:t>CSP, CBSP</a:t>
            </a:r>
            <a:r>
              <a:rPr lang="en-US" sz="1500" dirty="0" smtClean="0"/>
              <a:t>, SM(NRCM), CHMM, CPH</a:t>
            </a:r>
          </a:p>
          <a:p>
            <a:r>
              <a:rPr lang="en-US" sz="1500" dirty="0" smtClean="0"/>
              <a:t>Assistant Vice President, </a:t>
            </a:r>
            <a:r>
              <a:rPr lang="en-US" sz="1500" dirty="0" smtClean="0"/>
              <a:t>Environmental Health and Safety, The University of Texas Health Science Center at Houston</a:t>
            </a:r>
          </a:p>
          <a:p>
            <a:r>
              <a:rPr lang="en-US" sz="1500" dirty="0" smtClean="0"/>
              <a:t>Adjunct Instructor, The University of Texas School of Public Health</a:t>
            </a:r>
          </a:p>
          <a:p>
            <a:r>
              <a:rPr lang="en-US" sz="1500" dirty="0" smtClean="0"/>
              <a:t>Scott.J.Patlovich@uth.tmc.edu </a:t>
            </a:r>
            <a:endParaRPr lang="en-US" sz="1500" dirty="0" smtClean="0"/>
          </a:p>
          <a:p>
            <a:r>
              <a:rPr lang="en-US" sz="1500" dirty="0" smtClean="0"/>
              <a:t>713-500-8100</a:t>
            </a:r>
            <a:endParaRPr lang="en-US" sz="15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914400"/>
            <a:ext cx="2572610" cy="8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Safety &amp; Health Manager</a:t>
            </a:r>
            <a:br>
              <a:rPr lang="en-US" dirty="0" smtClean="0"/>
            </a:br>
            <a:r>
              <a:rPr lang="en-US" dirty="0" smtClean="0"/>
              <a:t>National University of Singapore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Kent Ridge Campus"/>
          <p:cNvPicPr>
            <a:picLocks noChangeAspect="1" noChangeArrowheads="1"/>
          </p:cNvPicPr>
          <p:nvPr/>
        </p:nvPicPr>
        <p:blipFill>
          <a:blip r:embed="rId2" cstate="print"/>
          <a:srcRect t="18860"/>
          <a:stretch>
            <a:fillRect/>
          </a:stretch>
        </p:blipFill>
        <p:spPr bwMode="auto">
          <a:xfrm>
            <a:off x="1446212" y="1960984"/>
            <a:ext cx="4522428" cy="23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cott\Desktop\469796567_311f4a3b79_z.jpg"/>
          <p:cNvPicPr>
            <a:picLocks noChangeAspect="1" noChangeArrowheads="1"/>
          </p:cNvPicPr>
          <p:nvPr/>
        </p:nvPicPr>
        <p:blipFill>
          <a:blip r:embed="rId3" cstate="print"/>
          <a:srcRect t="6566" b="4585"/>
          <a:stretch>
            <a:fillRect/>
          </a:stretch>
        </p:blipFill>
        <p:spPr bwMode="auto">
          <a:xfrm>
            <a:off x="7008812" y="1960705"/>
            <a:ext cx="4048382" cy="2399834"/>
          </a:xfrm>
          <a:prstGeom prst="rect">
            <a:avLst/>
          </a:prstGeom>
          <a:noFill/>
        </p:spPr>
      </p:pic>
      <p:pic>
        <p:nvPicPr>
          <p:cNvPr id="3074" name="Picture 2" descr="Image result for singapore merl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441960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ational university of singap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4419600"/>
            <a:ext cx="4505326" cy="23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Safety &amp; Health Manager</a:t>
            </a:r>
            <a:br>
              <a:rPr lang="en-US" dirty="0" smtClean="0"/>
            </a:br>
            <a:r>
              <a:rPr lang="en-US" dirty="0" smtClean="0"/>
              <a:t>National University of Singapore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Scott\Desktop\090724 - WSH Award Dinner (Group photo#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" y="2224540"/>
            <a:ext cx="5791196" cy="3871460"/>
          </a:xfrm>
          <a:prstGeom prst="rect">
            <a:avLst/>
          </a:prstGeom>
          <a:noFill/>
        </p:spPr>
      </p:pic>
      <p:pic>
        <p:nvPicPr>
          <p:cNvPr id="6" name="Picture 2" descr="C:\Users\Scott\Desktop\OSHE Dept Photo - xmas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875" y="2590800"/>
            <a:ext cx="5871224" cy="3892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5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requiring high level of cultural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work for a multinational company with locations in foreign countries</a:t>
            </a:r>
            <a:endParaRPr lang="en-US" dirty="0"/>
          </a:p>
          <a:p>
            <a:r>
              <a:rPr lang="en-US" dirty="0" smtClean="0"/>
              <a:t>You work for a foreign company with operations in the USA</a:t>
            </a:r>
            <a:endParaRPr lang="en-US" dirty="0"/>
          </a:p>
          <a:p>
            <a:r>
              <a:rPr lang="en-US" dirty="0" smtClean="0"/>
              <a:t>You work in the USA! </a:t>
            </a:r>
            <a:r>
              <a:rPr lang="en-US" dirty="0"/>
              <a:t>M</a:t>
            </a:r>
            <a:r>
              <a:rPr lang="en-US" dirty="0" smtClean="0"/>
              <a:t>any companies employ people from around the world – and colleges / universities are particularly diverse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embracing Diversity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2016 estimates, 13.2% of US Citizen population is foreign born (42 million of 318 million total population)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Source: US Census </a:t>
            </a:r>
            <a:r>
              <a:rPr lang="en-US" dirty="0" smtClean="0"/>
              <a:t>Bureau (2018)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83" y="2743200"/>
            <a:ext cx="991845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embracing Diversity in Houston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2010, Houston is now considered the most “diverse” city in the USA according to a </a:t>
            </a:r>
            <a:r>
              <a:rPr lang="en-US" dirty="0"/>
              <a:t>joint report </a:t>
            </a:r>
            <a:r>
              <a:rPr lang="en-US" dirty="0" smtClean="0"/>
              <a:t>by the </a:t>
            </a:r>
            <a:r>
              <a:rPr lang="en-US" dirty="0"/>
              <a:t>Kinder Institute for Urban Research &amp; </a:t>
            </a:r>
            <a:r>
              <a:rPr lang="en-US" dirty="0" smtClean="0"/>
              <a:t>the </a:t>
            </a:r>
            <a:r>
              <a:rPr lang="en-US" dirty="0"/>
              <a:t>Hobby Center for the Study of Texas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880" y="3276600"/>
            <a:ext cx="7117620" cy="30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embracing Diversity at </a:t>
            </a:r>
            <a:r>
              <a:rPr lang="en-US" dirty="0" err="1" smtClean="0"/>
              <a:t>UTHealth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Reported Ethnicity of </a:t>
            </a:r>
            <a:r>
              <a:rPr lang="en-US" dirty="0" err="1" smtClean="0"/>
              <a:t>UTHealth</a:t>
            </a:r>
            <a:r>
              <a:rPr lang="en-US" dirty="0" smtClean="0"/>
              <a:t> </a:t>
            </a:r>
            <a:r>
              <a:rPr lang="en-US" b="1" u="sng" dirty="0" smtClean="0"/>
              <a:t>Employees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Source: </a:t>
            </a:r>
            <a:r>
              <a:rPr lang="en-US" dirty="0" err="1" smtClean="0"/>
              <a:t>UTHealth</a:t>
            </a:r>
            <a:r>
              <a:rPr lang="en-US" dirty="0" smtClean="0"/>
              <a:t> Fact Book (FY2017)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94414" y="2800500"/>
            <a:ext cx="4200000" cy="2400000"/>
            <a:chOff x="3994414" y="3966164"/>
            <a:chExt cx="4200000" cy="240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4414" y="4213783"/>
              <a:ext cx="4200000" cy="21523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414" y="3966164"/>
              <a:ext cx="4180952" cy="2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1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embracing Diversity at </a:t>
            </a:r>
            <a:r>
              <a:rPr lang="en-US" dirty="0" err="1" smtClean="0"/>
              <a:t>UTHealth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Reported Ethnicity of </a:t>
            </a:r>
            <a:r>
              <a:rPr lang="en-US" dirty="0" err="1" smtClean="0"/>
              <a:t>UTHealth</a:t>
            </a:r>
            <a:r>
              <a:rPr lang="en-US" dirty="0" smtClean="0"/>
              <a:t> </a:t>
            </a:r>
            <a:r>
              <a:rPr lang="en-US" b="1" u="sng" dirty="0" smtClean="0"/>
              <a:t>Faculty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Source: </a:t>
            </a:r>
            <a:r>
              <a:rPr lang="en-US" dirty="0" err="1" smtClean="0"/>
              <a:t>UTHealth</a:t>
            </a:r>
            <a:r>
              <a:rPr lang="en-US" dirty="0" smtClean="0"/>
              <a:t> Fact Book (FY2017)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6317" y="2800400"/>
            <a:ext cx="9476190" cy="2304762"/>
            <a:chOff x="1356317" y="2800400"/>
            <a:chExt cx="9476190" cy="23047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5366" y="3200400"/>
              <a:ext cx="9438095" cy="19047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6317" y="2800400"/>
              <a:ext cx="9476190" cy="4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embracing Diversity at </a:t>
            </a:r>
            <a:r>
              <a:rPr lang="en-US" dirty="0" err="1" smtClean="0"/>
              <a:t>UTHealth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Reported Ethnicity of </a:t>
            </a:r>
            <a:r>
              <a:rPr lang="en-US" dirty="0" err="1" smtClean="0"/>
              <a:t>UTHealth</a:t>
            </a:r>
            <a:r>
              <a:rPr lang="en-US" dirty="0" smtClean="0"/>
              <a:t> </a:t>
            </a:r>
            <a:r>
              <a:rPr lang="en-US" b="1" u="sng" dirty="0" smtClean="0"/>
              <a:t>Students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Source: </a:t>
            </a:r>
            <a:r>
              <a:rPr lang="en-US" dirty="0" err="1" smtClean="0"/>
              <a:t>UTHealth</a:t>
            </a:r>
            <a:r>
              <a:rPr lang="en-US" dirty="0" smtClean="0"/>
              <a:t> Fact Book (FY2017)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42033" y="2743228"/>
            <a:ext cx="9504762" cy="2514543"/>
            <a:chOff x="1342031" y="2590857"/>
            <a:chExt cx="9504762" cy="25145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2031" y="2991114"/>
              <a:ext cx="9504762" cy="21142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2031" y="2590857"/>
              <a:ext cx="9504762" cy="4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4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cultural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24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i="1" dirty="0" smtClean="0"/>
              <a:t>Let’s forget about where people are from for a moment…</a:t>
            </a:r>
          </a:p>
          <a:p>
            <a:pPr marL="45720" indent="0">
              <a:buNone/>
            </a:pPr>
            <a:endParaRPr lang="en-US" u="sng" dirty="0" smtClean="0"/>
          </a:p>
          <a:p>
            <a:pPr marL="45720" indent="0">
              <a:buNone/>
            </a:pPr>
            <a:r>
              <a:rPr lang="en-US" u="sng" dirty="0" smtClean="0"/>
              <a:t>Within an organization: 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Middle managers</a:t>
            </a:r>
          </a:p>
          <a:p>
            <a:r>
              <a:rPr lang="en-US" dirty="0" smtClean="0"/>
              <a:t>Line workers</a:t>
            </a:r>
          </a:p>
          <a:p>
            <a:r>
              <a:rPr lang="en-US" dirty="0" smtClean="0"/>
              <a:t>Distinct differences between departments 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– e.g. facilities maintenance personnel, housekeeping, 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information technology, security, EHS,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cultural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u="sng" dirty="0" smtClean="0"/>
              <a:t>Within a safety department:</a:t>
            </a:r>
          </a:p>
          <a:p>
            <a:r>
              <a:rPr lang="en-US" dirty="0" smtClean="0"/>
              <a:t>We can likely all agree – there are distinct differences between the different disciplines of health and safety</a:t>
            </a:r>
          </a:p>
          <a:p>
            <a:r>
              <a:rPr lang="en-US" dirty="0" smtClean="0"/>
              <a:t>Health physicists, industrial hygienists, biosafety professionals, hazardous waste professionals, risk managers, etc. can be cut from very different fabric, so to speak </a:t>
            </a:r>
          </a:p>
          <a:p>
            <a:r>
              <a:rPr lang="en-US" dirty="0" smtClean="0"/>
              <a:t>Each of us has different educational backgrounds, professional experiences, and expectations for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and understand the term “cultural intelligence”</a:t>
            </a:r>
            <a:endParaRPr lang="en-US" dirty="0"/>
          </a:p>
          <a:p>
            <a:r>
              <a:rPr lang="en-US" dirty="0" smtClean="0"/>
              <a:t>List compelling reasons why cultural intelligence is necessary</a:t>
            </a:r>
            <a:endParaRPr lang="en-US" dirty="0"/>
          </a:p>
          <a:p>
            <a:r>
              <a:rPr lang="en-US" dirty="0" smtClean="0"/>
              <a:t>Describe why cultural intelligence is important for health and safety professionals to recognize</a:t>
            </a:r>
          </a:p>
          <a:p>
            <a:r>
              <a:rPr lang="en-US" dirty="0" smtClean="0"/>
              <a:t>Provide examples of possible health and safety issues if cultural differences are not considered or respected</a:t>
            </a:r>
          </a:p>
          <a:p>
            <a:r>
              <a:rPr lang="en-US" dirty="0" smtClean="0"/>
              <a:t>Discuss ways that we can all improve our cultural intellectual quotient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0"/>
            <a:ext cx="9753600" cy="1325562"/>
          </a:xfrm>
        </p:spPr>
        <p:txBody>
          <a:bodyPr/>
          <a:lstStyle/>
          <a:p>
            <a:r>
              <a:rPr lang="en-US" dirty="0" smtClean="0"/>
              <a:t>Cross-cultural Skills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53381"/>
            <a:ext cx="9753600" cy="4343400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R</a:t>
            </a:r>
            <a:r>
              <a:rPr lang="en-US" u="sng" dirty="0" smtClean="0"/>
              <a:t>elational skills</a:t>
            </a:r>
            <a:r>
              <a:rPr lang="en-US" dirty="0" smtClean="0"/>
              <a:t> – </a:t>
            </a:r>
            <a:r>
              <a:rPr lang="en-US" dirty="0"/>
              <a:t>whether you enjoy talking and interacting with people from other cultures</a:t>
            </a:r>
          </a:p>
          <a:p>
            <a:r>
              <a:rPr lang="en-US" u="sng" dirty="0"/>
              <a:t>T</a:t>
            </a:r>
            <a:r>
              <a:rPr lang="en-US" u="sng" dirty="0" smtClean="0"/>
              <a:t>olerance </a:t>
            </a:r>
            <a:r>
              <a:rPr lang="en-US" u="sng" dirty="0"/>
              <a:t>of </a:t>
            </a:r>
            <a:r>
              <a:rPr lang="en-US" u="sng" dirty="0" smtClean="0"/>
              <a:t>uncertainty</a:t>
            </a:r>
            <a:r>
              <a:rPr lang="en-US" dirty="0" smtClean="0"/>
              <a:t> – </a:t>
            </a:r>
            <a:r>
              <a:rPr lang="en-US" dirty="0"/>
              <a:t>whether you are able to tolerate uncertainties, ambiguities and unexpected changes in an intercultural interaction</a:t>
            </a:r>
          </a:p>
          <a:p>
            <a:r>
              <a:rPr lang="en-US" u="sng" dirty="0" smtClean="0"/>
              <a:t>Adaptability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whether you can change your behavior according to the cultural demands</a:t>
            </a:r>
          </a:p>
          <a:p>
            <a:r>
              <a:rPr lang="en-US" u="sng" dirty="0" smtClean="0"/>
              <a:t>Empathy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whether you can put yourself in a culturally different person´s shoes and imagine the situation from his or her perspective</a:t>
            </a:r>
          </a:p>
          <a:p>
            <a:r>
              <a:rPr lang="en-US" u="sng" dirty="0"/>
              <a:t>P</a:t>
            </a:r>
            <a:r>
              <a:rPr lang="en-US" u="sng" dirty="0" smtClean="0"/>
              <a:t>erceptual acuity</a:t>
            </a:r>
            <a:r>
              <a:rPr lang="en-US" dirty="0" smtClean="0"/>
              <a:t> – </a:t>
            </a:r>
            <a:r>
              <a:rPr lang="en-US" dirty="0"/>
              <a:t>whether you understand other people´s feelings and subtle meanings during intercultural interactions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4612" y="6324600"/>
            <a:ext cx="3962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Source: Liao </a:t>
            </a:r>
            <a:r>
              <a:rPr lang="en-US" sz="2400" dirty="0" smtClean="0"/>
              <a:t>(2015)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3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Safety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“Localization” is required to ensure safety training is effective for a diverse audience</a:t>
            </a:r>
          </a:p>
          <a:p>
            <a:r>
              <a:rPr lang="en-US" dirty="0" smtClean="0"/>
              <a:t>Examples include: </a:t>
            </a:r>
          </a:p>
          <a:p>
            <a:pPr marL="45720" indent="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- Training must reflect what worker will see and experience in their own 	workplaces </a:t>
            </a:r>
          </a:p>
          <a:p>
            <a:pPr marL="45720" indent="0">
              <a:buNone/>
            </a:pPr>
            <a:r>
              <a:rPr lang="en-US" sz="1800" dirty="0" smtClean="0"/>
              <a:t>	- Language differences, but also cultural differences must	be considered </a:t>
            </a:r>
          </a:p>
          <a:p>
            <a:pPr marL="4572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US-centric rules and regulations may not be applicable </a:t>
            </a:r>
            <a:r>
              <a:rPr lang="en-US" sz="1800" dirty="0"/>
              <a:t>	</a:t>
            </a:r>
            <a:endParaRPr lang="en-US" sz="1800" dirty="0" smtClean="0"/>
          </a:p>
          <a:p>
            <a:pPr marL="4572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Differences in measurement (imperial versus metric) and temperature 	(Fahrenheit versus Celsius) may cause confusion</a:t>
            </a:r>
          </a:p>
          <a:p>
            <a:pPr marL="45720" indent="0">
              <a:buNone/>
            </a:pPr>
            <a:r>
              <a:rPr lang="en-US" sz="1800" dirty="0" smtClean="0"/>
              <a:t>	- Driver’s safety training (left versus right hand drive)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94612" y="6324600"/>
            <a:ext cx="3962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Source: Murphy </a:t>
            </a:r>
            <a:r>
              <a:rPr lang="en-US" sz="2400" dirty="0" smtClean="0"/>
              <a:t>(2018)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12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6" y="274638"/>
            <a:ext cx="10515596" cy="1325562"/>
          </a:xfrm>
        </p:spPr>
        <p:txBody>
          <a:bodyPr/>
          <a:lstStyle/>
          <a:p>
            <a:r>
              <a:rPr lang="en-US" dirty="0" smtClean="0"/>
              <a:t>Safety Training - suggested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Localize for language and culture</a:t>
            </a:r>
          </a:p>
          <a:p>
            <a:r>
              <a:rPr lang="en-US" dirty="0" smtClean="0"/>
              <a:t>Ensure consistency of training between geographic locations</a:t>
            </a:r>
          </a:p>
          <a:p>
            <a:r>
              <a:rPr lang="en-US" dirty="0" smtClean="0"/>
              <a:t>Cater to local regulatory requirements</a:t>
            </a:r>
          </a:p>
          <a:p>
            <a:r>
              <a:rPr lang="en-US" dirty="0" smtClean="0"/>
              <a:t>Ensure accessibility of training materials to all workers</a:t>
            </a:r>
          </a:p>
          <a:p>
            <a:r>
              <a:rPr lang="en-US" dirty="0" smtClean="0"/>
              <a:t>Provide the ability to measure results of training efforts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4612" y="6324600"/>
            <a:ext cx="3962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Source: </a:t>
            </a:r>
            <a:r>
              <a:rPr lang="en-US" sz="2400" i="1" dirty="0" smtClean="0"/>
              <a:t>Murphy </a:t>
            </a:r>
            <a:r>
              <a:rPr lang="en-US" sz="2400" dirty="0" smtClean="0"/>
              <a:t>(2018)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3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Trumps Homogeneity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13" y="1946698"/>
            <a:ext cx="5334002" cy="4047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4412" y="6307224"/>
            <a:ext cx="899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Source: The Inclusive Leader (</a:t>
            </a:r>
            <a:r>
              <a:rPr lang="en-US" sz="2400" i="1" dirty="0" err="1" smtClean="0"/>
              <a:t>Korn</a:t>
            </a:r>
            <a:r>
              <a:rPr lang="en-US" sz="2400" i="1" dirty="0" smtClean="0"/>
              <a:t> Ferry Institute)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039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and Inclusion as it relates to safety performance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09800"/>
            <a:ext cx="7162802" cy="389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perspective ?</a:t>
            </a:r>
            <a:endParaRPr lang="en-US" dirty="0"/>
          </a:p>
        </p:txBody>
      </p:sp>
      <p:pic>
        <p:nvPicPr>
          <p:cNvPr id="3" name="Picture 5" descr="DSC00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412" y="2133600"/>
            <a:ext cx="58039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all improve our Cultural intelligence quotient?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The good news is that cultural intelligence can be developed!</a:t>
            </a:r>
          </a:p>
          <a:p>
            <a:r>
              <a:rPr lang="en-US" dirty="0" smtClean="0"/>
              <a:t>Awareness of cultural differences and willingness to understand about other cultures is key</a:t>
            </a:r>
          </a:p>
          <a:p>
            <a:r>
              <a:rPr lang="en-US" dirty="0" smtClean="0"/>
              <a:t>Recognize the potential benefits in </a:t>
            </a:r>
            <a:r>
              <a:rPr lang="en-US" dirty="0"/>
              <a:t>both personal and professional </a:t>
            </a:r>
            <a:r>
              <a:rPr lang="en-US" dirty="0" smtClean="0"/>
              <a:t>life from increased cultural intelligence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all improve our Cultural intelligence quotient?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614" y="1828800"/>
            <a:ext cx="97536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We can dive into complex theory to understand more about cultural quotient:</a:t>
            </a:r>
          </a:p>
          <a:p>
            <a:r>
              <a:rPr lang="en-US" u="sng" dirty="0" smtClean="0"/>
              <a:t>Metacognitive</a:t>
            </a:r>
            <a:r>
              <a:rPr lang="en-US" dirty="0" smtClean="0"/>
              <a:t> – an individual’s cultural consciousness and awareness during interactions with those from different backgrounds </a:t>
            </a:r>
          </a:p>
          <a:p>
            <a:r>
              <a:rPr lang="en-US" u="sng" dirty="0" smtClean="0"/>
              <a:t>Cognitive</a:t>
            </a:r>
            <a:r>
              <a:rPr lang="en-US" dirty="0" smtClean="0"/>
              <a:t> – an individual’s knowledge of norms, practices, and conventions in different cultural settings</a:t>
            </a:r>
          </a:p>
          <a:p>
            <a:r>
              <a:rPr lang="en-US" u="sng" dirty="0" smtClean="0"/>
              <a:t>Motivational</a:t>
            </a:r>
            <a:r>
              <a:rPr lang="en-US" dirty="0" smtClean="0"/>
              <a:t> – an individual’s capability to direct attention and energy toward cultural differences</a:t>
            </a:r>
          </a:p>
          <a:p>
            <a:r>
              <a:rPr lang="en-US" u="sng" dirty="0" smtClean="0"/>
              <a:t>Behavioral</a:t>
            </a:r>
            <a:r>
              <a:rPr lang="en-US" dirty="0" smtClean="0"/>
              <a:t> – an individual’s capability to exhibit appropriate verbal and nonverbal actions when interacting with people from different backgrounds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47012" y="6440168"/>
            <a:ext cx="8991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/>
              <a:t>Ang</a:t>
            </a:r>
            <a:r>
              <a:rPr lang="nl-NL" dirty="0"/>
              <a:t> &amp; Van Dyne, </a:t>
            </a:r>
            <a:r>
              <a:rPr lang="nl-NL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all improve our Cultural intelligence quotient?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614" y="1828800"/>
            <a:ext cx="9753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But more practically, go out of your way to:</a:t>
            </a:r>
          </a:p>
          <a:p>
            <a:r>
              <a:rPr lang="en-US" dirty="0" smtClean="0"/>
              <a:t>Understand your own cultural history</a:t>
            </a:r>
          </a:p>
          <a:p>
            <a:r>
              <a:rPr lang="en-US" dirty="0" smtClean="0"/>
              <a:t>Experience different cultures</a:t>
            </a:r>
          </a:p>
          <a:p>
            <a:r>
              <a:rPr lang="en-US" dirty="0" smtClean="0"/>
              <a:t>Learn new languages</a:t>
            </a:r>
          </a:p>
          <a:p>
            <a:r>
              <a:rPr lang="en-US" dirty="0" smtClean="0"/>
              <a:t>Talk to people, listen attentively, and genuinely show interest in different people (plus, as a bonus, most folks like to talk about themselves!)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There is no substitute for on the ground </a:t>
            </a:r>
            <a:r>
              <a:rPr lang="en-US" i="1" dirty="0"/>
              <a:t>experience</a:t>
            </a:r>
            <a:r>
              <a:rPr lang="en-US" dirty="0"/>
              <a:t>”  </a:t>
            </a:r>
            <a:r>
              <a:rPr lang="en-US" dirty="0" smtClean="0"/>
              <a:t>                	</a:t>
            </a:r>
            <a:r>
              <a:rPr lang="en-US" sz="1600" dirty="0" smtClean="0"/>
              <a:t>- </a:t>
            </a:r>
            <a:r>
              <a:rPr lang="en-US" sz="1600" dirty="0"/>
              <a:t>Colonel Bernard </a:t>
            </a:r>
            <a:r>
              <a:rPr lang="en-US" sz="1600" dirty="0" smtClean="0"/>
              <a:t>Banks (retired US Army</a:t>
            </a:r>
            <a:r>
              <a:rPr lang="en-US" sz="1600" dirty="0"/>
              <a:t>; associate dean for Leadership Development </a:t>
            </a:r>
            <a:r>
              <a:rPr lang="en-US" sz="1600" dirty="0" smtClean="0"/>
              <a:t>	at </a:t>
            </a:r>
            <a:r>
              <a:rPr lang="en-US" sz="1600" dirty="0"/>
              <a:t>Northwestern University’s Kellogg School of </a:t>
            </a:r>
            <a:r>
              <a:rPr lang="en-US" sz="1600" dirty="0" smtClean="0"/>
              <a:t>Management)</a:t>
            </a:r>
          </a:p>
        </p:txBody>
      </p:sp>
    </p:spTree>
    <p:extLst>
      <p:ext uri="{BB962C8B-B14F-4D97-AF65-F5344CB8AC3E}">
        <p14:creationId xmlns:p14="http://schemas.microsoft.com/office/powerpoint/2010/main" val="15111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all improve our Cultural intelligence quotient?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614" y="1828800"/>
            <a:ext cx="9753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Or put another way:</a:t>
            </a:r>
          </a:p>
          <a:p>
            <a:r>
              <a:rPr lang="en-US" dirty="0" smtClean="0"/>
              <a:t>Don’t be afraid to admit you don’t know about other cultures</a:t>
            </a:r>
          </a:p>
          <a:p>
            <a:r>
              <a:rPr lang="en-US" dirty="0" smtClean="0"/>
              <a:t>Suspend judgements</a:t>
            </a:r>
          </a:p>
          <a:p>
            <a:r>
              <a:rPr lang="en-US" dirty="0" smtClean="0"/>
              <a:t>Be empathetic</a:t>
            </a:r>
          </a:p>
          <a:p>
            <a:r>
              <a:rPr lang="en-US" dirty="0" smtClean="0"/>
              <a:t>Systematically check your assumptions</a:t>
            </a:r>
          </a:p>
          <a:p>
            <a:r>
              <a:rPr lang="en-US" dirty="0" smtClean="0"/>
              <a:t>Become comfortable with ambiguity</a:t>
            </a:r>
          </a:p>
          <a:p>
            <a:r>
              <a:rPr lang="en-US" dirty="0" smtClean="0"/>
              <a:t>Celebrate diversity</a:t>
            </a:r>
          </a:p>
          <a:p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08812" y="6287768"/>
            <a:ext cx="8991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 smtClean="0"/>
              <a:t>Quappe</a:t>
            </a:r>
            <a:r>
              <a:rPr lang="en-US" dirty="0" smtClean="0"/>
              <a:t> and </a:t>
            </a:r>
            <a:r>
              <a:rPr lang="en-US" dirty="0" err="1" smtClean="0"/>
              <a:t>Cantatore</a:t>
            </a:r>
            <a:r>
              <a:rPr lang="en-US" dirty="0" smtClean="0"/>
              <a:t>,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“Cultural Intelligence”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en-US" sz="3600" dirty="0" smtClean="0"/>
              <a:t>What does the term “cultural intelligence” mean to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all improve our Cultural intelligence quotient?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614" y="1828800"/>
            <a:ext cx="1005839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Courses available on </a:t>
            </a:r>
            <a:r>
              <a:rPr lang="en-US" sz="3200" dirty="0" err="1" smtClean="0"/>
              <a:t>UTHealth’s</a:t>
            </a:r>
            <a:r>
              <a:rPr lang="en-US" sz="3200" dirty="0" smtClean="0"/>
              <a:t> </a:t>
            </a:r>
            <a:r>
              <a:rPr lang="en-US" sz="3200" i="1" dirty="0" smtClean="0"/>
              <a:t>Learn 2 Succeed </a:t>
            </a:r>
            <a:r>
              <a:rPr lang="en-US" sz="3200" dirty="0" smtClean="0"/>
              <a:t>that you might not know about: </a:t>
            </a:r>
          </a:p>
          <a:p>
            <a:r>
              <a:rPr lang="en-US" dirty="0"/>
              <a:t>Understanding unconscious bias</a:t>
            </a:r>
          </a:p>
          <a:p>
            <a:r>
              <a:rPr lang="en-US" dirty="0"/>
              <a:t>Overcoming your own unconscious </a:t>
            </a:r>
            <a:r>
              <a:rPr lang="en-US" dirty="0" smtClean="0"/>
              <a:t>bias</a:t>
            </a:r>
          </a:p>
          <a:p>
            <a:r>
              <a:rPr lang="en-US" dirty="0"/>
              <a:t>A manager’s guide to diversity and inclusion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://www.uth.edu/hr/department/learning-and-development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8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all improve our Cultural intelligence quotient?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614" y="1828800"/>
            <a:ext cx="1021079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“Implicit Association Tests” through </a:t>
            </a:r>
            <a:r>
              <a:rPr lang="en-US" sz="3200" i="1" dirty="0" smtClean="0"/>
              <a:t>Project Implicit</a:t>
            </a:r>
            <a:r>
              <a:rPr lang="en-US" sz="3200" dirty="0" smtClean="0"/>
              <a:t>:</a:t>
            </a:r>
          </a:p>
          <a:p>
            <a:pPr marL="45720" indent="0">
              <a:buNone/>
            </a:pPr>
            <a:endParaRPr lang="en-US" u="sng" dirty="0" smtClean="0">
              <a:hlinkClick r:id="rId3"/>
            </a:endParaRPr>
          </a:p>
          <a:p>
            <a:pPr marL="45720" indent="0">
              <a:buNone/>
            </a:pP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://implicit.harvard.edu/implicit/takeatest.html</a:t>
            </a:r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121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Cultural Dexterity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614" y="1828800"/>
            <a:ext cx="9753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i="1" dirty="0" smtClean="0"/>
              <a:t>“Rather </a:t>
            </a:r>
            <a:r>
              <a:rPr lang="en-US" sz="3200" i="1" dirty="0"/>
              <a:t>than a static learning specific to only one national, ethnic, generational, or other group, </a:t>
            </a:r>
            <a:r>
              <a:rPr lang="en-US" sz="3200" b="1" i="1" dirty="0" smtClean="0"/>
              <a:t>cultural dexterity</a:t>
            </a:r>
            <a:r>
              <a:rPr lang="en-US" sz="3200" i="1" dirty="0" smtClean="0"/>
              <a:t> combines cultural knowledge, emotional intelligence, and interpersonal skills that can be adapted to achieve improved business results in any cross-cultural situation.”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2212" y="6400800"/>
            <a:ext cx="8991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i="1" dirty="0" err="1" smtClean="0"/>
              <a:t>Korn</a:t>
            </a:r>
            <a:r>
              <a:rPr lang="en-US" i="1" dirty="0" smtClean="0"/>
              <a:t> Ferry Institute </a:t>
            </a:r>
            <a:r>
              <a:rPr lang="en-US" dirty="0" smtClean="0"/>
              <a:t>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274638"/>
            <a:ext cx="11582404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waste management &amp; Healthcare worker Training – Trinidad &amp; Tobago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3657600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4" y="2131175"/>
            <a:ext cx="39624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" y="36576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3962400"/>
            <a:ext cx="4247084" cy="2823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2261004"/>
            <a:ext cx="3155158" cy="4206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/>
          <a:stretch/>
        </p:blipFill>
        <p:spPr>
          <a:xfrm>
            <a:off x="150812" y="3429000"/>
            <a:ext cx="3810000" cy="281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8"/>
          <a:stretch/>
        </p:blipFill>
        <p:spPr>
          <a:xfrm>
            <a:off x="3351212" y="1905000"/>
            <a:ext cx="4114800" cy="23050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3212" y="274638"/>
            <a:ext cx="11582404" cy="1325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Medical waste management &amp; Healthcare worker Training – Mongolia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72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0"/>
            <a:ext cx="9753600" cy="13255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76400"/>
            <a:ext cx="9753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err="1"/>
              <a:t>Ang</a:t>
            </a:r>
            <a:r>
              <a:rPr lang="en-US" sz="2100" dirty="0"/>
              <a:t>, </a:t>
            </a:r>
            <a:r>
              <a:rPr lang="en-US" sz="2100" dirty="0" smtClean="0"/>
              <a:t>S, </a:t>
            </a:r>
            <a:r>
              <a:rPr lang="en-US" sz="2100" dirty="0"/>
              <a:t>Dyne, </a:t>
            </a:r>
            <a:r>
              <a:rPr lang="en-US" sz="2100" dirty="0" smtClean="0"/>
              <a:t>LV. </a:t>
            </a:r>
            <a:r>
              <a:rPr lang="en-US" sz="2100" dirty="0"/>
              <a:t>Handbook of cultural intelligence: Theory, measurement, and applications. Armonk: </a:t>
            </a:r>
            <a:r>
              <a:rPr lang="en-US" sz="2100" dirty="0" smtClean="0"/>
              <a:t>Routledge, 2015.</a:t>
            </a:r>
          </a:p>
          <a:p>
            <a:r>
              <a:rPr lang="en-US" sz="2000" dirty="0" smtClean="0"/>
              <a:t>Carpenter-Song, EA, </a:t>
            </a:r>
            <a:r>
              <a:rPr lang="en-US" sz="2000" dirty="0" err="1" smtClean="0"/>
              <a:t>Schwallie</a:t>
            </a:r>
            <a:r>
              <a:rPr lang="en-US" sz="2000" dirty="0" smtClean="0"/>
              <a:t>, MN, </a:t>
            </a:r>
            <a:r>
              <a:rPr lang="en-US" sz="2000" dirty="0" err="1" smtClean="0"/>
              <a:t>Longhofer</a:t>
            </a:r>
            <a:r>
              <a:rPr lang="en-US" sz="2000" dirty="0" smtClean="0"/>
              <a:t>, J. Cultural Competence Re-Examined: Critique and Directions for the Future. </a:t>
            </a:r>
            <a:r>
              <a:rPr lang="en-US" sz="2000" i="1" dirty="0" smtClean="0"/>
              <a:t>Psychiatric Services</a:t>
            </a:r>
            <a:r>
              <a:rPr lang="en-US" sz="2000" dirty="0" smtClean="0"/>
              <a:t>, 58(10), 1362-1365.</a:t>
            </a:r>
          </a:p>
          <a:p>
            <a:r>
              <a:rPr lang="en-US" sz="2000" dirty="0" err="1"/>
              <a:t>Earley</a:t>
            </a:r>
            <a:r>
              <a:rPr lang="en-US" sz="2000" dirty="0"/>
              <a:t>, PC, </a:t>
            </a:r>
            <a:r>
              <a:rPr lang="en-US" sz="2000" dirty="0" err="1"/>
              <a:t>Mosakowski</a:t>
            </a:r>
            <a:r>
              <a:rPr lang="en-US" sz="2000" dirty="0"/>
              <a:t>, E. Cultural Intelligence. </a:t>
            </a:r>
            <a:r>
              <a:rPr lang="en-US" sz="2000" i="1" dirty="0"/>
              <a:t>Harvard Business Review</a:t>
            </a:r>
            <a:r>
              <a:rPr lang="en-US" sz="2000" dirty="0"/>
              <a:t>, October 2004. </a:t>
            </a:r>
          </a:p>
          <a:p>
            <a:r>
              <a:rPr lang="en-US" sz="2000" dirty="0" smtClean="0"/>
              <a:t>Flynn, MA, Castellanos, E, Flores-Andrade, A. Safety Across Cultures: Understanding the Challenges.  </a:t>
            </a:r>
            <a:r>
              <a:rPr lang="en-US" sz="2000" i="1" dirty="0" smtClean="0"/>
              <a:t>Professional Safety</a:t>
            </a:r>
            <a:r>
              <a:rPr lang="en-US" sz="2000" dirty="0" smtClean="0"/>
              <a:t>, January 2018.</a:t>
            </a:r>
          </a:p>
          <a:p>
            <a:r>
              <a:rPr lang="en-US" sz="2000" dirty="0" err="1" smtClean="0"/>
              <a:t>Korn</a:t>
            </a:r>
            <a:r>
              <a:rPr lang="en-US" sz="2000" dirty="0" smtClean="0"/>
              <a:t> Ferry Institute.  The Inclusive Leader: Optimizing Diversity by Leveraging the Power of Inclusion (2016). </a:t>
            </a:r>
            <a:r>
              <a:rPr lang="en-US" sz="2000" dirty="0"/>
              <a:t>Accessed online: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dsqapj1lakrkc.cloudfront.net/media/sidebar_downloads/Korn-Ferry-Institute-The-inclusive-leader.pdf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Liao, EY. Why </a:t>
            </a:r>
            <a:r>
              <a:rPr lang="en-US" sz="2000" dirty="0"/>
              <a:t>You Need Cultural Intelligence (And How To Develop It</a:t>
            </a:r>
            <a:r>
              <a:rPr lang="en-US" sz="2000" dirty="0" smtClean="0"/>
              <a:t>). </a:t>
            </a:r>
            <a:r>
              <a:rPr lang="en-US" sz="2000" i="1" dirty="0" smtClean="0"/>
              <a:t>Forbes</a:t>
            </a:r>
            <a:r>
              <a:rPr lang="en-US" sz="2000" dirty="0" smtClean="0"/>
              <a:t>, March 2015.  </a:t>
            </a:r>
            <a:r>
              <a:rPr lang="en-US" sz="2000" dirty="0"/>
              <a:t>Accessed </a:t>
            </a:r>
            <a:r>
              <a:rPr lang="en-US" sz="2000" dirty="0" smtClean="0"/>
              <a:t>online: </a:t>
            </a:r>
            <a:r>
              <a:rPr lang="en-US" sz="2000" dirty="0">
                <a:hlinkClick r:id="rId3"/>
              </a:rPr>
              <a:t>https://www.forbes.com/sites/iese/2015/03/24/why-you-need-cultural-intelligence-and-how-to-develop-it/#</a:t>
            </a:r>
            <a:r>
              <a:rPr lang="en-US" sz="2000" dirty="0" smtClean="0">
                <a:hlinkClick r:id="rId3"/>
              </a:rPr>
              <a:t>5ccdb68317d6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Murphy</a:t>
            </a:r>
            <a:r>
              <a:rPr lang="en-US" sz="2000" dirty="0"/>
              <a:t>, S. International Safety Training: Preparing a Global Workforce. </a:t>
            </a:r>
            <a:r>
              <a:rPr lang="en-US" sz="2000" i="1" dirty="0"/>
              <a:t>Professional Safety</a:t>
            </a:r>
            <a:r>
              <a:rPr lang="en-US" sz="2000" dirty="0"/>
              <a:t>, February 2018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Quappe</a:t>
            </a:r>
            <a:r>
              <a:rPr lang="en-US" sz="2000" dirty="0" smtClean="0"/>
              <a:t>, S, </a:t>
            </a:r>
            <a:r>
              <a:rPr lang="en-US" sz="2000" dirty="0" err="1" smtClean="0"/>
              <a:t>Cantatore</a:t>
            </a:r>
            <a:r>
              <a:rPr lang="en-US" sz="2000" dirty="0" smtClean="0"/>
              <a:t>, G. What is Cultural Awareness Anyways? Accessed </a:t>
            </a:r>
            <a:r>
              <a:rPr lang="en-US" sz="2000" dirty="0"/>
              <a:t>online: </a:t>
            </a:r>
            <a:r>
              <a:rPr lang="en-US" sz="2000" dirty="0">
                <a:hlinkClick r:id="rId4"/>
              </a:rPr>
              <a:t>http://www.culturosity.com/articles/whatisculturalawareness.htm#_</a:t>
            </a:r>
            <a:r>
              <a:rPr lang="en-US" sz="2000" dirty="0" smtClean="0">
                <a:hlinkClick r:id="rId4"/>
              </a:rPr>
              <a:t>ftnref1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2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828800"/>
            <a:ext cx="5660002" cy="37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3124200"/>
            <a:ext cx="3064470" cy="9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0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“Cultural Intelligence”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en-US" sz="3600" dirty="0" smtClean="0"/>
              <a:t>“</a:t>
            </a:r>
            <a:r>
              <a:rPr lang="en-US" sz="3600" i="1" dirty="0" smtClean="0"/>
              <a:t>The capability of an individual to function effectively in situations characterized by cultural diversity</a:t>
            </a:r>
            <a:r>
              <a:rPr lang="en-US" sz="3600" dirty="0" smtClean="0"/>
              <a:t>”</a:t>
            </a:r>
          </a:p>
          <a:p>
            <a:pPr marL="45720" indent="0">
              <a:buNone/>
            </a:pPr>
            <a:r>
              <a:rPr lang="en-US" dirty="0" smtClean="0"/>
              <a:t>					- </a:t>
            </a:r>
            <a:r>
              <a:rPr lang="en-US" dirty="0" err="1" smtClean="0"/>
              <a:t>Ang</a:t>
            </a:r>
            <a:r>
              <a:rPr lang="nl-NL" dirty="0"/>
              <a:t> </a:t>
            </a:r>
            <a:r>
              <a:rPr lang="nl-NL" dirty="0" smtClean="0"/>
              <a:t>&amp; </a:t>
            </a:r>
            <a:r>
              <a:rPr lang="nl-NL" dirty="0"/>
              <a:t>Van </a:t>
            </a:r>
            <a:r>
              <a:rPr lang="nl-NL" dirty="0" smtClean="0"/>
              <a:t>Dyne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“Cultural Intelligence”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en-US" sz="3600" dirty="0" smtClean="0"/>
              <a:t>“</a:t>
            </a:r>
            <a:r>
              <a:rPr lang="en-US" sz="3600" i="1" dirty="0" smtClean="0"/>
              <a:t>An </a:t>
            </a:r>
            <a:r>
              <a:rPr lang="en-US" sz="3600" i="1" dirty="0"/>
              <a:t>outsider’s seemingly natural ability to interpret someone’s unfamiliar and ambiguous gestures the way that person’s compatriots </a:t>
            </a:r>
            <a:r>
              <a:rPr lang="en-US" sz="3600" i="1" dirty="0" smtClean="0"/>
              <a:t>would</a:t>
            </a:r>
            <a:r>
              <a:rPr lang="en-US" sz="3600" dirty="0" smtClean="0"/>
              <a:t>”</a:t>
            </a:r>
          </a:p>
          <a:p>
            <a:pPr marL="45720" indent="0">
              <a:buNone/>
            </a:pPr>
            <a:r>
              <a:rPr lang="en-US" dirty="0" smtClean="0"/>
              <a:t>			- Harvard Business Review (October 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427038"/>
            <a:ext cx="9753600" cy="1325562"/>
          </a:xfrm>
        </p:spPr>
        <p:txBody>
          <a:bodyPr/>
          <a:lstStyle/>
          <a:p>
            <a:r>
              <a:rPr lang="en-US" dirty="0" smtClean="0"/>
              <a:t>Why a Safety presentation on Cultural Intelligence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2057400"/>
            <a:ext cx="9753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live in a very diverse country (thus the term “</a:t>
            </a:r>
            <a:r>
              <a:rPr lang="en-US" i="1" dirty="0" smtClean="0"/>
              <a:t>melting pot”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global economy continues to grow and strengthen</a:t>
            </a:r>
          </a:p>
          <a:p>
            <a:r>
              <a:rPr lang="en-US" dirty="0" smtClean="0"/>
              <a:t>Diversity and equal opportunity are not only the law, but the expectation in the American workplace </a:t>
            </a:r>
          </a:p>
          <a:p>
            <a:r>
              <a:rPr lang="en-US" dirty="0"/>
              <a:t>Safety professionals are ethically obligated to ensure the health and safety of </a:t>
            </a:r>
            <a:r>
              <a:rPr lang="en-US" u="sng" dirty="0"/>
              <a:t>all individuals</a:t>
            </a:r>
            <a:r>
              <a:rPr lang="en-US" dirty="0"/>
              <a:t> regardless of race, color, religion, gender, national origin, sexual orientation, age, disability, genetic information, gender identity or expression, veteran status, etc.</a:t>
            </a:r>
          </a:p>
          <a:p>
            <a:r>
              <a:rPr lang="en-US" b="1" dirty="0" smtClean="0"/>
              <a:t>Importantly, one must never assume that health and safety is understood and interpreted equally by different people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1812" y="5334000"/>
            <a:ext cx="113538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perspective ?</a:t>
            </a:r>
            <a:endParaRPr lang="en-US" dirty="0"/>
          </a:p>
        </p:txBody>
      </p:sp>
      <p:pic>
        <p:nvPicPr>
          <p:cNvPr id="1026" name="Picture 2" descr="Image result for grasshop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2309427"/>
            <a:ext cx="5302380" cy="35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812" y="4564428"/>
            <a:ext cx="2286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PEST 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012" y="5943600"/>
            <a:ext cx="2286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PET 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8821" y="4569970"/>
            <a:ext cx="413159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APPETIZER 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International companies have taken note</a:t>
            </a:r>
            <a:endParaRPr lang="en-US" sz="3200" dirty="0"/>
          </a:p>
        </p:txBody>
      </p:sp>
      <p:pic>
        <p:nvPicPr>
          <p:cNvPr id="2050" name="Picture 2" descr="https://thefinancialbrand.com/wp-content/uploads/2009/05/hsbc-oriental-r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7" y="1936174"/>
            <a:ext cx="90297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efinancialbrand.com/wp-content/uploads/2009/05/hsbc-old-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12" y="2275266"/>
            <a:ext cx="90106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efinancialbrand.com/wp-content/uploads/2009/05/hsbc-secu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25" y="2653848"/>
            <a:ext cx="8847050" cy="22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hefinancialbrand.com/wp-content/uploads/2009/05/hsbc-paren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3031337"/>
            <a:ext cx="90201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Image result for hsb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Image result for hsb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6227090"/>
            <a:ext cx="1397636" cy="2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7614" y="6190336"/>
            <a:ext cx="62712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Source: </a:t>
            </a:r>
            <a:r>
              <a:rPr lang="en-US" dirty="0" err="1" smtClean="0"/>
              <a:t>Hongkong</a:t>
            </a:r>
            <a:r>
              <a:rPr lang="en-US" dirty="0" smtClean="0"/>
              <a:t> and Shanghai Banking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Perspective on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Grew up with grandparents living/working overseas</a:t>
            </a:r>
            <a:endParaRPr lang="en-US" dirty="0"/>
          </a:p>
          <a:p>
            <a:r>
              <a:rPr lang="en-US" dirty="0" smtClean="0"/>
              <a:t>Professional experience working abroad – National University of Singapore</a:t>
            </a:r>
            <a:endParaRPr lang="en-US" dirty="0"/>
          </a:p>
          <a:p>
            <a:r>
              <a:rPr lang="en-US" dirty="0" smtClean="0"/>
              <a:t>Over the course of my career, specifically sought out opportunities for consultations, projects, presentations, and training initiatives in various international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3380</TotalTime>
  <Words>1418</Words>
  <Application>Microsoft Office PowerPoint</Application>
  <PresentationFormat>Custom</PresentationFormat>
  <Paragraphs>194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Century Gothic</vt:lpstr>
      <vt:lpstr>World Presentation 16x9</vt:lpstr>
      <vt:lpstr> Enhancing Cultural intelligence  to improve safety performance  A review for Safety Professionals</vt:lpstr>
      <vt:lpstr>Learning Objectives</vt:lpstr>
      <vt:lpstr>Defining “Cultural Intelligence”</vt:lpstr>
      <vt:lpstr>Defining “Cultural Intelligence”</vt:lpstr>
      <vt:lpstr>Defining “Cultural Intelligence”</vt:lpstr>
      <vt:lpstr>Why a Safety presentation on Cultural Intelligence ?</vt:lpstr>
      <vt:lpstr>What is your perspective ?</vt:lpstr>
      <vt:lpstr>International companies have taken note</vt:lpstr>
      <vt:lpstr>My Perspective on the world</vt:lpstr>
      <vt:lpstr>Senior Safety &amp; Health Manager National University of Singapore</vt:lpstr>
      <vt:lpstr>Senior Safety &amp; Health Manager National University of Singapore</vt:lpstr>
      <vt:lpstr>Scenarios requiring high level of cultural intelligence</vt:lpstr>
      <vt:lpstr>embracing Diversity in the USA</vt:lpstr>
      <vt:lpstr>embracing Diversity in Houston</vt:lpstr>
      <vt:lpstr>embracing Diversity at UTHealth</vt:lpstr>
      <vt:lpstr>embracing Diversity at UTHealth</vt:lpstr>
      <vt:lpstr>embracing Diversity at UTHealth</vt:lpstr>
      <vt:lpstr>Consider cultural differences</vt:lpstr>
      <vt:lpstr>Consider cultural differences</vt:lpstr>
      <vt:lpstr>Cross-cultural Skills to Consider</vt:lpstr>
      <vt:lpstr>Example: Safety Training</vt:lpstr>
      <vt:lpstr>Safety Training - suggested Solutions</vt:lpstr>
      <vt:lpstr>Diversity Trumps Homogeneity </vt:lpstr>
      <vt:lpstr>Diversity and Inclusion as it relates to safety performance</vt:lpstr>
      <vt:lpstr>What is your perspective ?</vt:lpstr>
      <vt:lpstr>How can we all improve our Cultural intelligence quotient?</vt:lpstr>
      <vt:lpstr>How can we all improve our Cultural intelligence quotient?</vt:lpstr>
      <vt:lpstr>How can we all improve our Cultural intelligence quotient?</vt:lpstr>
      <vt:lpstr>How can we all improve our Cultural intelligence quotient?</vt:lpstr>
      <vt:lpstr>How can we all improve our Cultural intelligence quotient?</vt:lpstr>
      <vt:lpstr>How can we all improve our Cultural intelligence quotient?</vt:lpstr>
      <vt:lpstr>Cultural Dexterity</vt:lpstr>
      <vt:lpstr>Medical waste management &amp; Healthcare worker Training – Trinidad &amp; Tobago</vt:lpstr>
      <vt:lpstr>Medical waste management &amp; Healthcare worker Training – Mongolia</vt:lpstr>
      <vt:lpstr>References</vt:lpstr>
      <vt:lpstr>PowerPoint Presentation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our Cultural intellectual quotient to improve safety performance</dc:title>
  <dc:creator>Patlovich, Scott J</dc:creator>
  <cp:lastModifiedBy>Patlovich, Scott J</cp:lastModifiedBy>
  <cp:revision>54</cp:revision>
  <cp:lastPrinted>2019-04-03T12:54:17Z</cp:lastPrinted>
  <dcterms:created xsi:type="dcterms:W3CDTF">2018-01-10T14:46:40Z</dcterms:created>
  <dcterms:modified xsi:type="dcterms:W3CDTF">2019-09-09T11:55:15Z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