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Lst>
  <p:notesMasterIdLst>
    <p:notesMasterId r:id="rId35"/>
  </p:notesMasterIdLst>
  <p:sldIdLst>
    <p:sldId id="256" r:id="rId2"/>
    <p:sldId id="257" r:id="rId3"/>
    <p:sldId id="258" r:id="rId4"/>
    <p:sldId id="277" r:id="rId5"/>
    <p:sldId id="278" r:id="rId6"/>
    <p:sldId id="280" r:id="rId7"/>
    <p:sldId id="267" r:id="rId8"/>
    <p:sldId id="275" r:id="rId9"/>
    <p:sldId id="259" r:id="rId10"/>
    <p:sldId id="286" r:id="rId11"/>
    <p:sldId id="292" r:id="rId12"/>
    <p:sldId id="287" r:id="rId13"/>
    <p:sldId id="269" r:id="rId14"/>
    <p:sldId id="268" r:id="rId15"/>
    <p:sldId id="263" r:id="rId16"/>
    <p:sldId id="290" r:id="rId17"/>
    <p:sldId id="264" r:id="rId18"/>
    <p:sldId id="261" r:id="rId19"/>
    <p:sldId id="274" r:id="rId20"/>
    <p:sldId id="266" r:id="rId21"/>
    <p:sldId id="288" r:id="rId22"/>
    <p:sldId id="265" r:id="rId23"/>
    <p:sldId id="260" r:id="rId24"/>
    <p:sldId id="262" r:id="rId25"/>
    <p:sldId id="289" r:id="rId26"/>
    <p:sldId id="270" r:id="rId27"/>
    <p:sldId id="291" r:id="rId28"/>
    <p:sldId id="293" r:id="rId29"/>
    <p:sldId id="273" r:id="rId30"/>
    <p:sldId id="279" r:id="rId31"/>
    <p:sldId id="272" r:id="rId32"/>
    <p:sldId id="276" r:id="rId33"/>
    <p:sldId id="281"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E3870F0-D324-4489-A0E5-3270D35D628E}">
          <p14:sldIdLst>
            <p14:sldId id="256"/>
            <p14:sldId id="257"/>
            <p14:sldId id="258"/>
            <p14:sldId id="277"/>
            <p14:sldId id="278"/>
            <p14:sldId id="280"/>
            <p14:sldId id="267"/>
            <p14:sldId id="275"/>
            <p14:sldId id="259"/>
            <p14:sldId id="286"/>
            <p14:sldId id="292"/>
            <p14:sldId id="287"/>
            <p14:sldId id="269"/>
            <p14:sldId id="268"/>
            <p14:sldId id="263"/>
            <p14:sldId id="290"/>
            <p14:sldId id="264"/>
            <p14:sldId id="261"/>
            <p14:sldId id="274"/>
            <p14:sldId id="266"/>
            <p14:sldId id="288"/>
            <p14:sldId id="265"/>
            <p14:sldId id="260"/>
            <p14:sldId id="262"/>
            <p14:sldId id="289"/>
            <p14:sldId id="270"/>
            <p14:sldId id="291"/>
            <p14:sldId id="293"/>
            <p14:sldId id="273"/>
            <p14:sldId id="279"/>
            <p14:sldId id="272"/>
            <p14:sldId id="276"/>
            <p14:sldId id="28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53" autoAdjust="0"/>
    <p:restoredTop sz="89143" autoAdjust="0"/>
  </p:normalViewPr>
  <p:slideViewPr>
    <p:cSldViewPr>
      <p:cViewPr varScale="1">
        <p:scale>
          <a:sx n="69" d="100"/>
          <a:sy n="69" d="100"/>
        </p:scale>
        <p:origin x="1620"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FCE86E-1C6E-45F9-B29A-5600C9B9922B}" type="datetimeFigureOut">
              <a:rPr lang="en-US" smtClean="0"/>
              <a:t>9/9/2019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FB5994-D38A-4997-9529-2E1E7DF2A43E}" type="slidenum">
              <a:rPr lang="en-US" smtClean="0"/>
              <a:t>‹#›</a:t>
            </a:fld>
            <a:endParaRPr lang="en-US"/>
          </a:p>
        </p:txBody>
      </p:sp>
    </p:spTree>
    <p:extLst>
      <p:ext uri="{BB962C8B-B14F-4D97-AF65-F5344CB8AC3E}">
        <p14:creationId xmlns:p14="http://schemas.microsoft.com/office/powerpoint/2010/main" val="1289658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wmo.int/pages/prog/arep/wwrp/new/wwosc/documents/WWOSCweatherandhealth.pdf"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cyberguy.com/appearances/6-weather-apps-that-could-save-your-life/"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Audience feedback</a:t>
            </a:r>
            <a:endParaRPr lang="en-US" dirty="0"/>
          </a:p>
        </p:txBody>
      </p:sp>
      <p:sp>
        <p:nvSpPr>
          <p:cNvPr id="4" name="Slide Number Placeholder 3"/>
          <p:cNvSpPr>
            <a:spLocks noGrp="1"/>
          </p:cNvSpPr>
          <p:nvPr>
            <p:ph type="sldNum" sz="quarter" idx="10"/>
          </p:nvPr>
        </p:nvSpPr>
        <p:spPr/>
        <p:txBody>
          <a:bodyPr/>
          <a:lstStyle/>
          <a:p>
            <a:fld id="{9AFB5994-D38A-4997-9529-2E1E7DF2A43E}" type="slidenum">
              <a:rPr lang="en-US" smtClean="0"/>
              <a:t>2</a:t>
            </a:fld>
            <a:endParaRPr lang="en-US"/>
          </a:p>
        </p:txBody>
      </p:sp>
    </p:spTree>
    <p:extLst>
      <p:ext uri="{BB962C8B-B14F-4D97-AF65-F5344CB8AC3E}">
        <p14:creationId xmlns:p14="http://schemas.microsoft.com/office/powerpoint/2010/main" val="2701732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Math sucks! This App would make everyone’s life better!</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9AFB5994-D38A-4997-9529-2E1E7DF2A43E}" type="slidenum">
              <a:rPr lang="en-US" smtClean="0"/>
              <a:t>20</a:t>
            </a:fld>
            <a:endParaRPr lang="en-US"/>
          </a:p>
        </p:txBody>
      </p:sp>
    </p:spTree>
    <p:extLst>
      <p:ext uri="{BB962C8B-B14F-4D97-AF65-F5344CB8AC3E}">
        <p14:creationId xmlns:p14="http://schemas.microsoft.com/office/powerpoint/2010/main" val="3615811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chemeClr val="bg1"/>
                </a:solidFill>
              </a:rPr>
              <a:t>Heat illnesses and deaths are preventable</a:t>
            </a:r>
            <a:r>
              <a:rPr lang="en-US" dirty="0" smtClean="0">
                <a:solidFill>
                  <a:schemeClr val="bg1"/>
                </a:solidFill>
              </a:rPr>
              <a:t>. </a:t>
            </a:r>
          </a:p>
          <a:p>
            <a:endParaRPr lang="en-US" dirty="0"/>
          </a:p>
        </p:txBody>
      </p:sp>
      <p:sp>
        <p:nvSpPr>
          <p:cNvPr id="4" name="Slide Number Placeholder 3"/>
          <p:cNvSpPr>
            <a:spLocks noGrp="1"/>
          </p:cNvSpPr>
          <p:nvPr>
            <p:ph type="sldNum" sz="quarter" idx="10"/>
          </p:nvPr>
        </p:nvSpPr>
        <p:spPr/>
        <p:txBody>
          <a:bodyPr/>
          <a:lstStyle/>
          <a:p>
            <a:fld id="{9AFB5994-D38A-4997-9529-2E1E7DF2A43E}" type="slidenum">
              <a:rPr lang="en-US" smtClean="0"/>
              <a:t>21</a:t>
            </a:fld>
            <a:endParaRPr lang="en-US"/>
          </a:p>
        </p:txBody>
      </p:sp>
    </p:spTree>
    <p:extLst>
      <p:ext uri="{BB962C8B-B14F-4D97-AF65-F5344CB8AC3E}">
        <p14:creationId xmlns:p14="http://schemas.microsoft.com/office/powerpoint/2010/main" val="798205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App allows workers and supervisors to calculate the heat index for their worksite, and, based on the heat index, displays a risk level to outdoor workers. Then, with a simple tap, you can get reminders about the protective measures that should be taken at that risk level to protect workers from heat-related illness—reminders about drinking enough fluids, scheduling rest breaks etc.</a:t>
            </a:r>
            <a:endParaRPr lang="en-US" sz="1200" b="0" i="0" kern="1200" baseline="0" dirty="0" smtClean="0">
              <a:solidFill>
                <a:schemeClr val="tx1"/>
              </a:solidFill>
              <a:effectLst/>
              <a:latin typeface="+mn-lt"/>
              <a:ea typeface="+mn-ea"/>
              <a:cs typeface="+mn-cs"/>
            </a:endParaRPr>
          </a:p>
          <a:p>
            <a:endParaRPr lang="en-US" sz="1200" b="0" i="0" kern="1200" baseline="0" dirty="0" smtClean="0">
              <a:solidFill>
                <a:schemeClr val="tx1"/>
              </a:solidFill>
              <a:effectLst/>
              <a:latin typeface="+mn-lt"/>
              <a:ea typeface="+mn-ea"/>
              <a:cs typeface="+mn-cs"/>
            </a:endParaRPr>
          </a:p>
          <a:p>
            <a:endParaRPr lang="en-US" sz="1200" b="0" i="0" kern="1200" baseline="0" dirty="0" smtClean="0">
              <a:solidFill>
                <a:schemeClr val="tx1"/>
              </a:solidFill>
              <a:effectLst/>
              <a:latin typeface="+mn-lt"/>
              <a:ea typeface="+mn-ea"/>
              <a:cs typeface="+mn-cs"/>
            </a:endParaRPr>
          </a:p>
          <a:p>
            <a:r>
              <a:rPr lang="en-US" dirty="0" smtClean="0"/>
              <a:t>http://www.nws.noaa.gov/os/heat/</a:t>
            </a:r>
          </a:p>
          <a:p>
            <a:r>
              <a:rPr lang="en-US" dirty="0" smtClean="0"/>
              <a:t>https://www.osha.gov/SLTC/heatillness/index.html?utm_source=Twitter</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AFB5994-D38A-4997-9529-2E1E7DF2A43E}" type="slidenum">
              <a:rPr lang="en-US" smtClean="0"/>
              <a:t>22</a:t>
            </a:fld>
            <a:endParaRPr lang="en-US"/>
          </a:p>
        </p:txBody>
      </p:sp>
    </p:spTree>
    <p:extLst>
      <p:ext uri="{BB962C8B-B14F-4D97-AF65-F5344CB8AC3E}">
        <p14:creationId xmlns:p14="http://schemas.microsoft.com/office/powerpoint/2010/main" val="490780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Browsing through this App user comments, everyone had one common comment ‘It’s handy, better than a book’. Everyone carries a cell phone, so it is easy to look up the chemicals and the numbers quickly. Fast, easy to access information to help manage hazardous materials incidents. </a:t>
            </a:r>
          </a:p>
          <a:p>
            <a:endParaRPr lang="en-US" dirty="0"/>
          </a:p>
        </p:txBody>
      </p:sp>
      <p:sp>
        <p:nvSpPr>
          <p:cNvPr id="4" name="Slide Number Placeholder 3"/>
          <p:cNvSpPr>
            <a:spLocks noGrp="1"/>
          </p:cNvSpPr>
          <p:nvPr>
            <p:ph type="sldNum" sz="quarter" idx="10"/>
          </p:nvPr>
        </p:nvSpPr>
        <p:spPr/>
        <p:txBody>
          <a:bodyPr/>
          <a:lstStyle/>
          <a:p>
            <a:fld id="{9AFB5994-D38A-4997-9529-2E1E7DF2A43E}" type="slidenum">
              <a:rPr lang="en-US" smtClean="0"/>
              <a:t>23</a:t>
            </a:fld>
            <a:endParaRPr lang="en-US"/>
          </a:p>
        </p:txBody>
      </p:sp>
    </p:spTree>
    <p:extLst>
      <p:ext uri="{BB962C8B-B14F-4D97-AF65-F5344CB8AC3E}">
        <p14:creationId xmlns:p14="http://schemas.microsoft.com/office/powerpoint/2010/main" val="3971935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App will help the emergency responders and also the general public in times of heightened public health awareness due to Hazmat situations. </a:t>
            </a:r>
          </a:p>
          <a:p>
            <a:r>
              <a:rPr lang="en-US" dirty="0" smtClean="0"/>
              <a:t> </a:t>
            </a:r>
            <a:endParaRPr lang="en-US" dirty="0"/>
          </a:p>
        </p:txBody>
      </p:sp>
      <p:sp>
        <p:nvSpPr>
          <p:cNvPr id="4" name="Slide Number Placeholder 3"/>
          <p:cNvSpPr>
            <a:spLocks noGrp="1"/>
          </p:cNvSpPr>
          <p:nvPr>
            <p:ph type="sldNum" sz="quarter" idx="10"/>
          </p:nvPr>
        </p:nvSpPr>
        <p:spPr/>
        <p:txBody>
          <a:bodyPr/>
          <a:lstStyle/>
          <a:p>
            <a:fld id="{9AFB5994-D38A-4997-9529-2E1E7DF2A43E}" type="slidenum">
              <a:rPr lang="en-US" smtClean="0"/>
              <a:t>24</a:t>
            </a:fld>
            <a:endParaRPr lang="en-US"/>
          </a:p>
        </p:txBody>
      </p:sp>
    </p:spTree>
    <p:extLst>
      <p:ext uri="{BB962C8B-B14F-4D97-AF65-F5344CB8AC3E}">
        <p14:creationId xmlns:p14="http://schemas.microsoft.com/office/powerpoint/2010/main" val="32923938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FB5994-D38A-4997-9529-2E1E7DF2A43E}" type="slidenum">
              <a:rPr lang="en-US" smtClean="0"/>
              <a:t>25</a:t>
            </a:fld>
            <a:endParaRPr lang="en-US"/>
          </a:p>
        </p:txBody>
      </p:sp>
    </p:spTree>
    <p:extLst>
      <p:ext uri="{BB962C8B-B14F-4D97-AF65-F5344CB8AC3E}">
        <p14:creationId xmlns:p14="http://schemas.microsoft.com/office/powerpoint/2010/main" val="23488160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a:t>
            </a:r>
            <a:r>
              <a:rPr lang="en-US" sz="1200" b="0" i="0" kern="1200" dirty="0" err="1" smtClean="0">
                <a:solidFill>
                  <a:schemeClr val="tx1"/>
                </a:solidFill>
                <a:effectLst/>
                <a:latin typeface="+mn-lt"/>
                <a:ea typeface="+mn-ea"/>
                <a:cs typeface="+mn-cs"/>
              </a:rPr>
              <a:t>PedSafe</a:t>
            </a:r>
            <a:r>
              <a:rPr lang="en-US" sz="1200" b="0" i="0" kern="1200" dirty="0" smtClean="0">
                <a:solidFill>
                  <a:schemeClr val="tx1"/>
                </a:solidFill>
                <a:effectLst/>
                <a:latin typeface="+mn-lt"/>
                <a:ea typeface="+mn-ea"/>
                <a:cs typeface="+mn-cs"/>
              </a:rPr>
              <a:t> app assists pedestrians to be proactive and alert when crossing or walking near streets and roadways. It helps improve drivers' awareness by increasing your visibility. Becoming more noticeable while walking can help make everyone safer.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Every one is a pedestrian and needs to be able to travel safely and provided accessibility.</a:t>
            </a:r>
          </a:p>
          <a:p>
            <a:endParaRPr lang="en-US" sz="1200" b="0" i="0" kern="1200" dirty="0" smtClean="0">
              <a:solidFill>
                <a:schemeClr val="tx1"/>
              </a:solidFill>
              <a:effectLst/>
              <a:latin typeface="+mn-lt"/>
              <a:ea typeface="+mn-ea"/>
              <a:cs typeface="+mn-cs"/>
            </a:endParaRPr>
          </a:p>
          <a:p>
            <a:r>
              <a:rPr lang="en-US" dirty="0" smtClean="0"/>
              <a:t>https://www.fhwa.dot.gov/research/deployment/pedsafe.cfm</a:t>
            </a:r>
            <a:endParaRPr lang="en-US" dirty="0"/>
          </a:p>
        </p:txBody>
      </p:sp>
      <p:sp>
        <p:nvSpPr>
          <p:cNvPr id="4" name="Slide Number Placeholder 3"/>
          <p:cNvSpPr>
            <a:spLocks noGrp="1"/>
          </p:cNvSpPr>
          <p:nvPr>
            <p:ph type="sldNum" sz="quarter" idx="10"/>
          </p:nvPr>
        </p:nvSpPr>
        <p:spPr/>
        <p:txBody>
          <a:bodyPr/>
          <a:lstStyle/>
          <a:p>
            <a:fld id="{9AFB5994-D38A-4997-9529-2E1E7DF2A43E}" type="slidenum">
              <a:rPr lang="en-US" smtClean="0"/>
              <a:t>26</a:t>
            </a:fld>
            <a:endParaRPr lang="en-US"/>
          </a:p>
        </p:txBody>
      </p:sp>
    </p:spTree>
    <p:extLst>
      <p:ext uri="{BB962C8B-B14F-4D97-AF65-F5344CB8AC3E}">
        <p14:creationId xmlns:p14="http://schemas.microsoft.com/office/powerpoint/2010/main" val="36992624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Include short video if possible</a:t>
            </a:r>
            <a:endParaRPr lang="en-US" dirty="0"/>
          </a:p>
        </p:txBody>
      </p:sp>
      <p:sp>
        <p:nvSpPr>
          <p:cNvPr id="4" name="Slide Number Placeholder 3"/>
          <p:cNvSpPr>
            <a:spLocks noGrp="1"/>
          </p:cNvSpPr>
          <p:nvPr>
            <p:ph type="sldNum" sz="quarter" idx="10"/>
          </p:nvPr>
        </p:nvSpPr>
        <p:spPr/>
        <p:txBody>
          <a:bodyPr/>
          <a:lstStyle/>
          <a:p>
            <a:fld id="{9AFB5994-D38A-4997-9529-2E1E7DF2A43E}" type="slidenum">
              <a:rPr lang="en-US" smtClean="0"/>
              <a:t>27</a:t>
            </a:fld>
            <a:endParaRPr lang="en-US"/>
          </a:p>
        </p:txBody>
      </p:sp>
    </p:spTree>
    <p:extLst>
      <p:ext uri="{BB962C8B-B14F-4D97-AF65-F5344CB8AC3E}">
        <p14:creationId xmlns:p14="http://schemas.microsoft.com/office/powerpoint/2010/main" val="29893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FB5994-D38A-4997-9529-2E1E7DF2A43E}" type="slidenum">
              <a:rPr lang="en-US" smtClean="0"/>
              <a:t>30</a:t>
            </a:fld>
            <a:endParaRPr lang="en-US"/>
          </a:p>
        </p:txBody>
      </p:sp>
    </p:spTree>
    <p:extLst>
      <p:ext uri="{BB962C8B-B14F-4D97-AF65-F5344CB8AC3E}">
        <p14:creationId xmlns:p14="http://schemas.microsoft.com/office/powerpoint/2010/main" val="1727839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Cool App alert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Apps like </a:t>
            </a:r>
            <a:r>
              <a:rPr lang="en-US" sz="1200" b="1" kern="1200" dirty="0" smtClean="0">
                <a:solidFill>
                  <a:schemeClr val="tx1"/>
                </a:solidFill>
                <a:effectLst/>
                <a:latin typeface="+mn-lt"/>
                <a:ea typeface="+mn-ea"/>
                <a:cs typeface="+mn-cs"/>
              </a:rPr>
              <a:t>Tornado </a:t>
            </a:r>
            <a:r>
              <a:rPr lang="en-US" sz="1200" kern="1200" dirty="0" smtClean="0">
                <a:solidFill>
                  <a:schemeClr val="tx1"/>
                </a:solidFill>
                <a:effectLst/>
                <a:latin typeface="+mn-lt"/>
                <a:ea typeface="+mn-ea"/>
                <a:cs typeface="+mn-cs"/>
              </a:rPr>
              <a:t>by American Red Cross is one of the most used Apps in the tornado prone areas. This app when installed will monitor your location for danger of a tornado. The warning alarm activates automatically. </a:t>
            </a:r>
            <a:r>
              <a:rPr lang="en-US" sz="1200" kern="1200" smtClean="0">
                <a:solidFill>
                  <a:schemeClr val="tx1"/>
                </a:solidFill>
                <a:effectLst/>
                <a:latin typeface="+mn-lt"/>
                <a:ea typeface="+mn-ea"/>
                <a:cs typeface="+mn-cs"/>
              </a:rPr>
              <a:t>This app helps to get you educated on how to prepare before a big storm and what to do immediately following a tornado disaster. </a:t>
            </a:r>
          </a:p>
          <a:p>
            <a:endParaRPr lang="en-US" dirty="0"/>
          </a:p>
        </p:txBody>
      </p:sp>
      <p:sp>
        <p:nvSpPr>
          <p:cNvPr id="4" name="Slide Number Placeholder 3"/>
          <p:cNvSpPr>
            <a:spLocks noGrp="1"/>
          </p:cNvSpPr>
          <p:nvPr>
            <p:ph type="sldNum" sz="quarter" idx="10"/>
          </p:nvPr>
        </p:nvSpPr>
        <p:spPr/>
        <p:txBody>
          <a:bodyPr/>
          <a:lstStyle/>
          <a:p>
            <a:fld id="{9AFB5994-D38A-4997-9529-2E1E7DF2A43E}" type="slidenum">
              <a:rPr lang="en-US" smtClean="0"/>
              <a:t>31</a:t>
            </a:fld>
            <a:endParaRPr lang="en-US"/>
          </a:p>
        </p:txBody>
      </p:sp>
    </p:spTree>
    <p:extLst>
      <p:ext uri="{BB962C8B-B14F-4D97-AF65-F5344CB8AC3E}">
        <p14:creationId xmlns:p14="http://schemas.microsoft.com/office/powerpoint/2010/main" val="3047779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Solicit audience feedback on apps they may use and find useful</a:t>
            </a:r>
            <a:endParaRPr lang="en-US" dirty="0"/>
          </a:p>
        </p:txBody>
      </p:sp>
      <p:sp>
        <p:nvSpPr>
          <p:cNvPr id="4" name="Slide Number Placeholder 3"/>
          <p:cNvSpPr>
            <a:spLocks noGrp="1"/>
          </p:cNvSpPr>
          <p:nvPr>
            <p:ph type="sldNum" sz="quarter" idx="10"/>
          </p:nvPr>
        </p:nvSpPr>
        <p:spPr/>
        <p:txBody>
          <a:bodyPr/>
          <a:lstStyle/>
          <a:p>
            <a:fld id="{9AFB5994-D38A-4997-9529-2E1E7DF2A43E}" type="slidenum">
              <a:rPr lang="en-US" smtClean="0"/>
              <a:t>3</a:t>
            </a:fld>
            <a:endParaRPr lang="en-US"/>
          </a:p>
        </p:txBody>
      </p:sp>
    </p:spTree>
    <p:extLst>
      <p:ext uri="{BB962C8B-B14F-4D97-AF65-F5344CB8AC3E}">
        <p14:creationId xmlns:p14="http://schemas.microsoft.com/office/powerpoint/2010/main" val="37107016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FB5994-D38A-4997-9529-2E1E7DF2A43E}" type="slidenum">
              <a:rPr lang="en-US" smtClean="0"/>
              <a:t>32</a:t>
            </a:fld>
            <a:endParaRPr lang="en-US"/>
          </a:p>
        </p:txBody>
      </p:sp>
    </p:spTree>
    <p:extLst>
      <p:ext uri="{BB962C8B-B14F-4D97-AF65-F5344CB8AC3E}">
        <p14:creationId xmlns:p14="http://schemas.microsoft.com/office/powerpoint/2010/main" val="39434811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FB5994-D38A-4997-9529-2E1E7DF2A43E}" type="slidenum">
              <a:rPr lang="en-US" smtClean="0"/>
              <a:t>33</a:t>
            </a:fld>
            <a:endParaRPr lang="en-US"/>
          </a:p>
        </p:txBody>
      </p:sp>
    </p:spTree>
    <p:extLst>
      <p:ext uri="{BB962C8B-B14F-4D97-AF65-F5344CB8AC3E}">
        <p14:creationId xmlns:p14="http://schemas.microsoft.com/office/powerpoint/2010/main" val="3321866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Weather App Logos.</a:t>
            </a:r>
          </a:p>
          <a:p>
            <a:pPr marL="228600" indent="-228600">
              <a:buAutoNum type="arabicPeriod"/>
            </a:pPr>
            <a:r>
              <a:rPr lang="en-US" dirty="0" err="1" smtClean="0"/>
              <a:t>AccuWeather</a:t>
            </a:r>
            <a:r>
              <a:rPr lang="en-US" dirty="0" smtClean="0"/>
              <a:t> </a:t>
            </a:r>
          </a:p>
          <a:p>
            <a:pPr marL="228600" indent="-228600">
              <a:buAutoNum type="arabicPeriod"/>
            </a:pPr>
            <a:r>
              <a:rPr lang="en-US" dirty="0" smtClean="0"/>
              <a:t>The Weather Channel</a:t>
            </a:r>
          </a:p>
          <a:p>
            <a:pPr marL="228600" indent="-228600">
              <a:buAutoNum type="arabicPeriod"/>
            </a:pPr>
            <a:r>
              <a:rPr lang="en-US" dirty="0" smtClean="0"/>
              <a:t>Yahoo</a:t>
            </a:r>
            <a:r>
              <a:rPr lang="en-US" baseline="0" dirty="0" smtClean="0"/>
              <a:t> Weather</a:t>
            </a:r>
          </a:p>
          <a:p>
            <a:pPr marL="0" indent="0">
              <a:buNone/>
            </a:pPr>
            <a:endParaRPr lang="en-US" dirty="0" smtClean="0"/>
          </a:p>
          <a:p>
            <a:r>
              <a:rPr lang="en-US" sz="1200" b="1" kern="1200" dirty="0" smtClean="0">
                <a:solidFill>
                  <a:schemeClr val="tx1"/>
                </a:solidFill>
                <a:effectLst/>
                <a:latin typeface="+mn-lt"/>
                <a:ea typeface="+mn-ea"/>
                <a:cs typeface="+mn-cs"/>
              </a:rPr>
              <a:t>References: </a:t>
            </a:r>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hlinkClick r:id="rId3"/>
              </a:rPr>
              <a:t>https://www.wmo.int/pages/prog/arep/wwrp/new/wwosc/documents/WWOSCweatherandhealth.pdf</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National Weather Services (NWS)</a:t>
            </a:r>
          </a:p>
          <a:p>
            <a:r>
              <a:rPr lang="en-US" sz="1200" kern="1200" dirty="0" smtClean="0">
                <a:solidFill>
                  <a:schemeClr val="tx1"/>
                </a:solidFill>
                <a:effectLst/>
                <a:latin typeface="+mn-lt"/>
                <a:ea typeface="+mn-ea"/>
                <a:cs typeface="+mn-cs"/>
              </a:rPr>
              <a:t>The Weather Channel </a:t>
            </a:r>
          </a:p>
          <a:p>
            <a:r>
              <a:rPr lang="en-US" sz="1200" u="sng" kern="1200" dirty="0" smtClean="0">
                <a:solidFill>
                  <a:schemeClr val="tx1"/>
                </a:solidFill>
                <a:effectLst/>
                <a:latin typeface="+mn-lt"/>
                <a:ea typeface="+mn-ea"/>
                <a:cs typeface="+mn-cs"/>
                <a:hlinkClick r:id="rId4"/>
              </a:rPr>
              <a:t>http://cyberguy.com/appearances/6-weather-apps-that-could-save-your-life/</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AFB5994-D38A-4997-9529-2E1E7DF2A43E}" type="slidenum">
              <a:rPr lang="en-US" smtClean="0"/>
              <a:t>9</a:t>
            </a:fld>
            <a:endParaRPr lang="en-US"/>
          </a:p>
        </p:txBody>
      </p:sp>
    </p:spTree>
    <p:extLst>
      <p:ext uri="{BB962C8B-B14F-4D97-AF65-F5344CB8AC3E}">
        <p14:creationId xmlns:p14="http://schemas.microsoft.com/office/powerpoint/2010/main" val="2997536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Public health Impact</a:t>
            </a:r>
          </a:p>
          <a:p>
            <a:r>
              <a:rPr lang="en-US" dirty="0" smtClean="0"/>
              <a:t>Historical trends and future predictions help frame the issue, and the data </a:t>
            </a:r>
            <a:r>
              <a:rPr lang="en-US" b="1" dirty="0" smtClean="0"/>
              <a:t>can be used to guide emergency planning decisions. </a:t>
            </a:r>
          </a:p>
          <a:p>
            <a:r>
              <a:rPr lang="en-US" dirty="0" smtClean="0"/>
              <a:t>Also,</a:t>
            </a:r>
            <a:r>
              <a:rPr lang="en-US" baseline="0" dirty="0" smtClean="0"/>
              <a:t> </a:t>
            </a:r>
            <a:r>
              <a:rPr lang="en-US" dirty="0" smtClean="0"/>
              <a:t>Can </a:t>
            </a:r>
            <a:r>
              <a:rPr lang="en-US" b="1" dirty="0" smtClean="0"/>
              <a:t>help the common people </a:t>
            </a:r>
            <a:r>
              <a:rPr lang="en-US" dirty="0" smtClean="0"/>
              <a:t>make decisions about daily activities and plan their day accordingly. </a:t>
            </a:r>
          </a:p>
          <a:p>
            <a:r>
              <a:rPr lang="en-US" dirty="0" smtClean="0"/>
              <a:t>In case of severe weather, these apps can help show the users how to protect themselves and what measures can be taken to minimize the damage.  </a:t>
            </a:r>
          </a:p>
          <a:p>
            <a:endParaRPr lang="en-US" dirty="0"/>
          </a:p>
        </p:txBody>
      </p:sp>
      <p:sp>
        <p:nvSpPr>
          <p:cNvPr id="4" name="Slide Number Placeholder 3"/>
          <p:cNvSpPr>
            <a:spLocks noGrp="1"/>
          </p:cNvSpPr>
          <p:nvPr>
            <p:ph type="sldNum" sz="quarter" idx="10"/>
          </p:nvPr>
        </p:nvSpPr>
        <p:spPr/>
        <p:txBody>
          <a:bodyPr/>
          <a:lstStyle/>
          <a:p>
            <a:fld id="{9AFB5994-D38A-4997-9529-2E1E7DF2A43E}" type="slidenum">
              <a:rPr lang="en-US" smtClean="0"/>
              <a:t>10</a:t>
            </a:fld>
            <a:endParaRPr lang="en-US"/>
          </a:p>
        </p:txBody>
      </p:sp>
    </p:spTree>
    <p:extLst>
      <p:ext uri="{BB962C8B-B14F-4D97-AF65-F5344CB8AC3E}">
        <p14:creationId xmlns:p14="http://schemas.microsoft.com/office/powerpoint/2010/main" val="567690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Reference:</a:t>
            </a:r>
            <a:r>
              <a:rPr lang="en-US" baseline="0" dirty="0" smtClean="0"/>
              <a:t> https://www.cdc.gov/niosh/topics/falls/mobileapp.html </a:t>
            </a:r>
          </a:p>
          <a:p>
            <a:endParaRPr lang="en-US" dirty="0"/>
          </a:p>
        </p:txBody>
      </p:sp>
      <p:sp>
        <p:nvSpPr>
          <p:cNvPr id="4" name="Slide Number Placeholder 3"/>
          <p:cNvSpPr>
            <a:spLocks noGrp="1"/>
          </p:cNvSpPr>
          <p:nvPr>
            <p:ph type="sldNum" sz="quarter" idx="10"/>
          </p:nvPr>
        </p:nvSpPr>
        <p:spPr/>
        <p:txBody>
          <a:bodyPr/>
          <a:lstStyle/>
          <a:p>
            <a:fld id="{9AFB5994-D38A-4997-9529-2E1E7DF2A43E}" type="slidenum">
              <a:rPr lang="en-US" smtClean="0"/>
              <a:t>12</a:t>
            </a:fld>
            <a:endParaRPr lang="en-US"/>
          </a:p>
        </p:txBody>
      </p:sp>
    </p:spTree>
    <p:extLst>
      <p:ext uri="{BB962C8B-B14F-4D97-AF65-F5344CB8AC3E}">
        <p14:creationId xmlns:p14="http://schemas.microsoft.com/office/powerpoint/2010/main" val="4044845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NIOSH</a:t>
            </a:r>
            <a:r>
              <a:rPr lang="en-US" baseline="0" dirty="0" smtClean="0"/>
              <a:t> LADDER SAFETY MONTH – MARCH! To raise awareness of ladder safety and to decrease the number of ladder related injuries and fatalities. Every year over 300 people die in ladder-related accidents, and thousands suffer disabling injuries. </a:t>
            </a:r>
          </a:p>
          <a:p>
            <a:endParaRPr lang="en-US" baseline="0" dirty="0" smtClean="0"/>
          </a:p>
          <a:p>
            <a:r>
              <a:rPr lang="en-US" dirty="0" smtClean="0"/>
              <a:t>http://www.americanladderinstitute.org/page/laddersafetymonth</a:t>
            </a:r>
          </a:p>
          <a:p>
            <a:endParaRPr lang="en-US" dirty="0"/>
          </a:p>
        </p:txBody>
      </p:sp>
      <p:sp>
        <p:nvSpPr>
          <p:cNvPr id="4" name="Slide Number Placeholder 3"/>
          <p:cNvSpPr>
            <a:spLocks noGrp="1"/>
          </p:cNvSpPr>
          <p:nvPr>
            <p:ph type="sldNum" sz="quarter" idx="10"/>
          </p:nvPr>
        </p:nvSpPr>
        <p:spPr/>
        <p:txBody>
          <a:bodyPr/>
          <a:lstStyle/>
          <a:p>
            <a:fld id="{9AFB5994-D38A-4997-9529-2E1E7DF2A43E}" type="slidenum">
              <a:rPr lang="en-US" smtClean="0"/>
              <a:t>13</a:t>
            </a:fld>
            <a:endParaRPr lang="en-US"/>
          </a:p>
        </p:txBody>
      </p:sp>
    </p:spTree>
    <p:extLst>
      <p:ext uri="{BB962C8B-B14F-4D97-AF65-F5344CB8AC3E}">
        <p14:creationId xmlns:p14="http://schemas.microsoft.com/office/powerpoint/2010/main" val="1248383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Include short video if possible</a:t>
            </a:r>
            <a:endParaRPr lang="en-US" dirty="0"/>
          </a:p>
        </p:txBody>
      </p:sp>
      <p:sp>
        <p:nvSpPr>
          <p:cNvPr id="4" name="Slide Number Placeholder 3"/>
          <p:cNvSpPr>
            <a:spLocks noGrp="1"/>
          </p:cNvSpPr>
          <p:nvPr>
            <p:ph type="sldNum" sz="quarter" idx="10"/>
          </p:nvPr>
        </p:nvSpPr>
        <p:spPr/>
        <p:txBody>
          <a:bodyPr/>
          <a:lstStyle/>
          <a:p>
            <a:fld id="{9AFB5994-D38A-4997-9529-2E1E7DF2A43E}" type="slidenum">
              <a:rPr lang="en-US" smtClean="0"/>
              <a:t>15</a:t>
            </a:fld>
            <a:endParaRPr lang="en-US"/>
          </a:p>
        </p:txBody>
      </p:sp>
    </p:spTree>
    <p:extLst>
      <p:ext uri="{BB962C8B-B14F-4D97-AF65-F5344CB8AC3E}">
        <p14:creationId xmlns:p14="http://schemas.microsoft.com/office/powerpoint/2010/main" val="2501596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Include short video if possible</a:t>
            </a:r>
            <a:endParaRPr lang="en-US" dirty="0"/>
          </a:p>
        </p:txBody>
      </p:sp>
      <p:sp>
        <p:nvSpPr>
          <p:cNvPr id="4" name="Slide Number Placeholder 3"/>
          <p:cNvSpPr>
            <a:spLocks noGrp="1"/>
          </p:cNvSpPr>
          <p:nvPr>
            <p:ph type="sldNum" sz="quarter" idx="10"/>
          </p:nvPr>
        </p:nvSpPr>
        <p:spPr/>
        <p:txBody>
          <a:bodyPr/>
          <a:lstStyle/>
          <a:p>
            <a:fld id="{9AFB5994-D38A-4997-9529-2E1E7DF2A43E}" type="slidenum">
              <a:rPr lang="en-US" smtClean="0"/>
              <a:t>16</a:t>
            </a:fld>
            <a:endParaRPr lang="en-US"/>
          </a:p>
        </p:txBody>
      </p:sp>
    </p:spTree>
    <p:extLst>
      <p:ext uri="{BB962C8B-B14F-4D97-AF65-F5344CB8AC3E}">
        <p14:creationId xmlns:p14="http://schemas.microsoft.com/office/powerpoint/2010/main" val="660770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Scientists and occupational safety and health professionals</a:t>
            </a:r>
            <a:r>
              <a:rPr lang="en-US" baseline="0" dirty="0" smtClean="0"/>
              <a:t> could rely on such shared data to build job exposure databases and promote better hearing health and prevention efforts. </a:t>
            </a:r>
            <a:r>
              <a:rPr lang="en-US" dirty="0" smtClean="0"/>
              <a:t>The ability to acquire and display real time noise exposure data could help raise workers’</a:t>
            </a:r>
            <a:r>
              <a:rPr lang="en-US" baseline="0" dirty="0" smtClean="0"/>
              <a:t> awareness about their work environment and help them make informed decisions about potential hazards to their hearing. </a:t>
            </a:r>
          </a:p>
          <a:p>
            <a:endParaRPr lang="en-US" baseline="0" dirty="0" smtClean="0"/>
          </a:p>
          <a:p>
            <a:r>
              <a:rPr lang="en-US" dirty="0" smtClean="0"/>
              <a:t>https://blogs.cdc.gov/niosh-science-blog/2017/01/17/slm-app/</a:t>
            </a:r>
            <a:endParaRPr lang="en-US" dirty="0"/>
          </a:p>
        </p:txBody>
      </p:sp>
      <p:sp>
        <p:nvSpPr>
          <p:cNvPr id="4" name="Slide Number Placeholder 3"/>
          <p:cNvSpPr>
            <a:spLocks noGrp="1"/>
          </p:cNvSpPr>
          <p:nvPr>
            <p:ph type="sldNum" sz="quarter" idx="10"/>
          </p:nvPr>
        </p:nvSpPr>
        <p:spPr/>
        <p:txBody>
          <a:bodyPr/>
          <a:lstStyle/>
          <a:p>
            <a:fld id="{9AFB5994-D38A-4997-9529-2E1E7DF2A43E}" type="slidenum">
              <a:rPr lang="en-US" smtClean="0"/>
              <a:t>17</a:t>
            </a:fld>
            <a:endParaRPr lang="en-US"/>
          </a:p>
        </p:txBody>
      </p:sp>
    </p:spTree>
    <p:extLst>
      <p:ext uri="{BB962C8B-B14F-4D97-AF65-F5344CB8AC3E}">
        <p14:creationId xmlns:p14="http://schemas.microsoft.com/office/powerpoint/2010/main" val="7540342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fld id="{04C3E3D9-A367-4B2A-8BA7-7C5DF228C0C0}" type="datetimeFigureOut">
              <a:rPr lang="en-US" smtClean="0"/>
              <a:t>9/9/2019</a:t>
            </a:fld>
            <a:endParaRPr lang="en-US"/>
          </a:p>
        </p:txBody>
      </p:sp>
      <p:sp>
        <p:nvSpPr>
          <p:cNvPr id="11" name="Slide Number Placeholder 10"/>
          <p:cNvSpPr>
            <a:spLocks noGrp="1"/>
          </p:cNvSpPr>
          <p:nvPr>
            <p:ph type="sldNum" sz="quarter" idx="11"/>
          </p:nvPr>
        </p:nvSpPr>
        <p:spPr/>
        <p:txBody>
          <a:bodyPr/>
          <a:lstStyle>
            <a:lvl1pPr>
              <a:defRPr>
                <a:solidFill>
                  <a:srgbClr val="FFFFFF"/>
                </a:solidFill>
              </a:defRPr>
            </a:lvl1pPr>
          </a:lstStyle>
          <a:p>
            <a:fld id="{1C91648A-37FB-4274-B813-5B524DAB1522}" type="slidenum">
              <a:rPr lang="en-US" smtClean="0"/>
              <a:t>‹#›</a:t>
            </a:fld>
            <a:endParaRPr lang="en-US"/>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en-US"/>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C3E3D9-A367-4B2A-8BA7-7C5DF228C0C0}" type="datetimeFigureOut">
              <a:rPr lang="en-US" smtClean="0"/>
              <a:t>9/9/2019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1648A-37FB-4274-B813-5B524DAB152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162800" y="274638"/>
            <a:ext cx="1676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C3E3D9-A367-4B2A-8BA7-7C5DF228C0C0}" type="datetimeFigureOut">
              <a:rPr lang="en-US" smtClean="0"/>
              <a:t>9/9/2019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1C91648A-37FB-4274-B813-5B524DAB152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C3E3D9-A367-4B2A-8BA7-7C5DF228C0C0}" type="datetimeFigureOut">
              <a:rPr lang="en-US" smtClean="0"/>
              <a:t>9/9/2019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1648A-37FB-4274-B813-5B524DAB1522}" type="slidenum">
              <a:rPr lang="en-US" smtClean="0"/>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Date Placeholder 8"/>
          <p:cNvSpPr>
            <a:spLocks noGrp="1"/>
          </p:cNvSpPr>
          <p:nvPr>
            <p:ph type="dt" sz="half" idx="10"/>
          </p:nvPr>
        </p:nvSpPr>
        <p:spPr/>
        <p:txBody>
          <a:bodyPr/>
          <a:lstStyle>
            <a:lvl1pPr>
              <a:defRPr>
                <a:solidFill>
                  <a:srgbClr val="FFFFFF"/>
                </a:solidFill>
              </a:defRPr>
            </a:lvl1pPr>
          </a:lstStyle>
          <a:p>
            <a:fld id="{04C3E3D9-A367-4B2A-8BA7-7C5DF228C0C0}" type="datetimeFigureOut">
              <a:rPr lang="en-US" smtClean="0"/>
              <a:t>9/9/2019</a:t>
            </a:fld>
            <a:endParaRPr lang="en-US"/>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1C91648A-37FB-4274-B813-5B524DAB1522}" type="slidenum">
              <a:rPr lang="en-US" smtClean="0"/>
              <a:t>‹#›</a:t>
            </a:fld>
            <a:endParaRPr lang="en-US"/>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en-US"/>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4C3E3D9-A367-4B2A-8BA7-7C5DF228C0C0}" type="datetimeFigureOut">
              <a:rPr lang="en-US" smtClean="0"/>
              <a:t>9/9/2019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91648A-37FB-4274-B813-5B524DAB1522}"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4C3E3D9-A367-4B2A-8BA7-7C5DF228C0C0}" type="datetimeFigureOut">
              <a:rPr lang="en-US" smtClean="0"/>
              <a:t>9/9/2019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91648A-37FB-4274-B813-5B524DAB1522}"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4C3E3D9-A367-4B2A-8BA7-7C5DF228C0C0}" type="datetimeFigureOut">
              <a:rPr lang="en-US" smtClean="0"/>
              <a:t>9/9/2019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91648A-37FB-4274-B813-5B524DAB1522}" type="slidenum">
              <a:rPr lang="en-US" smtClean="0"/>
              <a:t>‹#›</a:t>
            </a:fld>
            <a:endParaRPr lang="en-US"/>
          </a:p>
        </p:txBody>
      </p:sp>
      <p:sp>
        <p:nvSpPr>
          <p:cNvPr id="6" name="Title 5"/>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04C3E3D9-A367-4B2A-8BA7-7C5DF228C0C0}" type="datetimeFigureOut">
              <a:rPr lang="en-US" smtClean="0"/>
              <a:t>9/9/2019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91648A-37FB-4274-B813-5B524DAB152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C3E3D9-A367-4B2A-8BA7-7C5DF228C0C0}" type="datetimeFigureOut">
              <a:rPr lang="en-US" smtClean="0"/>
              <a:t>9/9/2019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1C91648A-37FB-4274-B813-5B524DAB1522}" type="slidenum">
              <a:rPr lang="en-US" smtClean="0"/>
              <a:t>‹#›</a:t>
            </a:fld>
            <a:endParaRPr lang="en-US"/>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en-US" smtClean="0"/>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C3E3D9-A367-4B2A-8BA7-7C5DF228C0C0}" type="datetimeFigureOut">
              <a:rPr lang="en-US" smtClean="0"/>
              <a:t>9/9/2019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91648A-37FB-4274-B813-5B524DAB1522}" type="slidenum">
              <a:rPr lang="en-US" smtClean="0"/>
              <a:t>‹#›</a:t>
            </a:fld>
            <a:endParaRPr lang="en-US"/>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n-US" smtClean="0"/>
              <a:t>Click to edit Master 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fld id="{04C3E3D9-A367-4B2A-8BA7-7C5DF228C0C0}" type="datetimeFigureOut">
              <a:rPr lang="en-US" smtClean="0"/>
              <a:t>9/9/2019</a:t>
            </a:fld>
            <a:endParaRPr lang="en-US"/>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endParaRPr lang="en-US"/>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fld id="{1C91648A-37FB-4274-B813-5B524DAB152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Scott.J.Patlovich@uth.tmc.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4.png"/><Relationship Id="rId4"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4800" y="4800600"/>
            <a:ext cx="6477000" cy="1828800"/>
          </a:xfrm>
        </p:spPr>
        <p:txBody>
          <a:bodyPr>
            <a:normAutofit/>
          </a:bodyPr>
          <a:lstStyle/>
          <a:p>
            <a:r>
              <a:rPr lang="en-US" sz="1400" dirty="0" smtClean="0"/>
              <a:t>Scott Patlovich, </a:t>
            </a:r>
            <a:r>
              <a:rPr lang="en-US" sz="1400" dirty="0" err="1" smtClean="0"/>
              <a:t>DrPH</a:t>
            </a:r>
            <a:r>
              <a:rPr lang="en-US" sz="1400" dirty="0" smtClean="0"/>
              <a:t>, </a:t>
            </a:r>
            <a:r>
              <a:rPr lang="en-US" sz="1400" dirty="0" smtClean="0"/>
              <a:t>CIH, CSP, CBSP</a:t>
            </a:r>
            <a:r>
              <a:rPr lang="en-US" sz="1400" dirty="0" smtClean="0"/>
              <a:t>, SM(NRCM), CHMM, CPH</a:t>
            </a:r>
          </a:p>
          <a:p>
            <a:r>
              <a:rPr lang="en-US" sz="1400" dirty="0" smtClean="0"/>
              <a:t>Assistant Vice President, </a:t>
            </a:r>
            <a:r>
              <a:rPr lang="en-US" sz="1400" dirty="0" smtClean="0"/>
              <a:t>Environmental Health and </a:t>
            </a:r>
            <a:r>
              <a:rPr lang="en-US" sz="1400" dirty="0" smtClean="0"/>
              <a:t>Safety</a:t>
            </a:r>
            <a:endParaRPr lang="en-US" sz="1400" dirty="0" smtClean="0"/>
          </a:p>
          <a:p>
            <a:r>
              <a:rPr lang="en-US" sz="1400" dirty="0" smtClean="0"/>
              <a:t>The University of Texas Health Science Center at </a:t>
            </a:r>
            <a:r>
              <a:rPr lang="en-US" sz="1400" dirty="0" smtClean="0"/>
              <a:t>Houston</a:t>
            </a:r>
          </a:p>
          <a:p>
            <a:r>
              <a:rPr lang="en-US" sz="1400" dirty="0" smtClean="0"/>
              <a:t>Adjunct Instructor, The University of Texas School of Public Health</a:t>
            </a:r>
            <a:endParaRPr lang="en-US" sz="1400" dirty="0" smtClean="0"/>
          </a:p>
          <a:p>
            <a:r>
              <a:rPr lang="en-US" sz="1400" dirty="0" smtClean="0">
                <a:hlinkClick r:id="rId2"/>
              </a:rPr>
              <a:t>Scott.J.Patlovich@uth.tmc.edu</a:t>
            </a:r>
            <a:r>
              <a:rPr lang="en-US" sz="1400" dirty="0" smtClean="0"/>
              <a:t> </a:t>
            </a:r>
            <a:endParaRPr lang="en-US" sz="1400" dirty="0" smtClean="0"/>
          </a:p>
          <a:p>
            <a:r>
              <a:rPr lang="en-US" sz="1400" dirty="0" smtClean="0"/>
              <a:t>713 500 8100</a:t>
            </a:r>
            <a:endParaRPr lang="en-US" sz="1400" dirty="0"/>
          </a:p>
        </p:txBody>
      </p:sp>
      <p:sp>
        <p:nvSpPr>
          <p:cNvPr id="2" name="Title 1"/>
          <p:cNvSpPr>
            <a:spLocks noGrp="1"/>
          </p:cNvSpPr>
          <p:nvPr>
            <p:ph type="title"/>
          </p:nvPr>
        </p:nvSpPr>
        <p:spPr>
          <a:xfrm>
            <a:off x="152400" y="2052960"/>
            <a:ext cx="6629400" cy="1828800"/>
          </a:xfrm>
        </p:spPr>
        <p:txBody>
          <a:bodyPr/>
          <a:lstStyle/>
          <a:p>
            <a:r>
              <a:rPr lang="en-US" sz="4000" dirty="0"/>
              <a:t>Discovering the World of </a:t>
            </a:r>
            <a:r>
              <a:rPr lang="en-US" sz="4000" dirty="0" smtClean="0"/>
              <a:t>“Digital Safety”: </a:t>
            </a:r>
            <a:r>
              <a:rPr lang="en-US" sz="3600" dirty="0" smtClean="0"/>
              <a:t/>
            </a:r>
            <a:br>
              <a:rPr lang="en-US" sz="3600" dirty="0" smtClean="0"/>
            </a:br>
            <a:r>
              <a:rPr lang="en-US" sz="1800" dirty="0" smtClean="0"/>
              <a:t/>
            </a:r>
            <a:br>
              <a:rPr lang="en-US" sz="1800" dirty="0" smtClean="0"/>
            </a:br>
            <a:r>
              <a:rPr lang="en-US" sz="1800" dirty="0" smtClean="0"/>
              <a:t>Amazing </a:t>
            </a:r>
            <a:r>
              <a:rPr lang="en-US" sz="1800" dirty="0"/>
              <a:t>Tools Available at Your Fingertips </a:t>
            </a:r>
            <a:r>
              <a:rPr lang="en-US" sz="1800" dirty="0" smtClean="0"/>
              <a:t/>
            </a:r>
            <a:br>
              <a:rPr lang="en-US" sz="1800" dirty="0" smtClean="0"/>
            </a:br>
            <a:r>
              <a:rPr lang="en-US" sz="1800" dirty="0" smtClean="0"/>
              <a:t>That </a:t>
            </a:r>
            <a:r>
              <a:rPr lang="en-US" sz="1800" dirty="0"/>
              <a:t>You Might Not Have Known About </a:t>
            </a:r>
            <a:r>
              <a:rPr lang="en-US" dirty="0"/>
              <a:t/>
            </a:r>
            <a:br>
              <a:rPr lang="en-US" dirty="0"/>
            </a:br>
            <a:endParaRPr lang="en-US" dirty="0"/>
          </a:p>
        </p:txBody>
      </p:sp>
    </p:spTree>
    <p:extLst>
      <p:ext uri="{BB962C8B-B14F-4D97-AF65-F5344CB8AC3E}">
        <p14:creationId xmlns:p14="http://schemas.microsoft.com/office/powerpoint/2010/main" val="15860129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000" dirty="0" smtClean="0"/>
              <a:t>Weather Apps </a:t>
            </a:r>
            <a:endParaRPr lang="en-US" sz="4000"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3518" y="2971800"/>
            <a:ext cx="2057400" cy="365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8700" y="2988312"/>
            <a:ext cx="2048100" cy="363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61130" y="2988312"/>
            <a:ext cx="2048100" cy="363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381000" y="1700688"/>
            <a:ext cx="8610600"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tx2"/>
                </a:solidFill>
              </a:rPr>
              <a:t>Helpful for </a:t>
            </a:r>
            <a:r>
              <a:rPr lang="en-US" dirty="0">
                <a:solidFill>
                  <a:schemeClr val="tx2"/>
                </a:solidFill>
              </a:rPr>
              <a:t>planning common daily activities</a:t>
            </a:r>
          </a:p>
          <a:p>
            <a:pPr marL="285750" indent="-285750">
              <a:buFont typeface="Arial" panose="020B0604020202020204" pitchFamily="34" charset="0"/>
              <a:buChar char="•"/>
            </a:pPr>
            <a:r>
              <a:rPr lang="en-US" dirty="0" smtClean="0">
                <a:solidFill>
                  <a:schemeClr val="tx2"/>
                </a:solidFill>
              </a:rPr>
              <a:t>Can be used to guide emergency planning decisions</a:t>
            </a:r>
          </a:p>
          <a:p>
            <a:pPr marL="285750" indent="-285750">
              <a:buFont typeface="Arial" panose="020B0604020202020204" pitchFamily="34" charset="0"/>
              <a:buChar char="•"/>
            </a:pPr>
            <a:r>
              <a:rPr lang="en-US" dirty="0" smtClean="0">
                <a:solidFill>
                  <a:schemeClr val="tx2"/>
                </a:solidFill>
              </a:rPr>
              <a:t>In case of severe weather, these apps also inform the users about how to protect themselves and minimize damage</a:t>
            </a:r>
          </a:p>
          <a:p>
            <a:endParaRPr lang="en-US" dirty="0"/>
          </a:p>
        </p:txBody>
      </p:sp>
    </p:spTree>
    <p:extLst>
      <p:ext uri="{BB962C8B-B14F-4D97-AF65-F5344CB8AC3E}">
        <p14:creationId xmlns:p14="http://schemas.microsoft.com/office/powerpoint/2010/main" val="32898771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Many lightning strike alert apps exist</a:t>
            </a:r>
          </a:p>
          <a:p>
            <a:r>
              <a:rPr lang="en-US" dirty="0" smtClean="0"/>
              <a:t>Spark-Alert from WeatherBug provides real time lightning strike info for your area</a:t>
            </a:r>
            <a:endParaRPr lang="en-US" dirty="0"/>
          </a:p>
        </p:txBody>
      </p:sp>
      <p:sp>
        <p:nvSpPr>
          <p:cNvPr id="3" name="Title 2"/>
          <p:cNvSpPr>
            <a:spLocks noGrp="1"/>
          </p:cNvSpPr>
          <p:nvPr>
            <p:ph type="title"/>
          </p:nvPr>
        </p:nvSpPr>
        <p:spPr/>
        <p:txBody>
          <a:bodyPr/>
          <a:lstStyle/>
          <a:p>
            <a:r>
              <a:rPr lang="en-US" sz="4000" dirty="0" smtClean="0"/>
              <a:t>Lightning Strike Alerts</a:t>
            </a:r>
            <a:endParaRPr lang="en-US" sz="4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5400" y="2825500"/>
            <a:ext cx="2146478" cy="3810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0" y="2825500"/>
            <a:ext cx="2143042" cy="3803900"/>
          </a:xfrm>
          <a:prstGeom prst="rect">
            <a:avLst/>
          </a:prstGeom>
        </p:spPr>
      </p:pic>
    </p:spTree>
    <p:extLst>
      <p:ext uri="{BB962C8B-B14F-4D97-AF65-F5344CB8AC3E}">
        <p14:creationId xmlns:p14="http://schemas.microsoft.com/office/powerpoint/2010/main" val="19139751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2362200"/>
            <a:ext cx="7696201" cy="2057400"/>
          </a:xfrm>
          <a:solidFill>
            <a:schemeClr val="tx2">
              <a:lumMod val="75000"/>
            </a:schemeClr>
          </a:solidFill>
          <a:ln w="34925">
            <a:solidFill>
              <a:schemeClr val="bg1"/>
            </a:solidFill>
          </a:ln>
        </p:spPr>
        <p:txBody>
          <a:bodyPr>
            <a:noAutofit/>
          </a:bodyPr>
          <a:lstStyle/>
          <a:p>
            <a:pPr algn="just"/>
            <a:r>
              <a:rPr lang="en-US" dirty="0">
                <a:solidFill>
                  <a:schemeClr val="bg1"/>
                </a:solidFill>
              </a:rPr>
              <a:t>M</a:t>
            </a:r>
            <a:r>
              <a:rPr lang="en-US" dirty="0" smtClean="0">
                <a:solidFill>
                  <a:schemeClr val="bg1"/>
                </a:solidFill>
              </a:rPr>
              <a:t>ore than 500,000 people are injured and more than 300 people die from ladder-related injuries each year in the United States.</a:t>
            </a:r>
          </a:p>
          <a:p>
            <a:pPr algn="just"/>
            <a:r>
              <a:rPr lang="en-US" dirty="0" smtClean="0">
                <a:solidFill>
                  <a:schemeClr val="bg1"/>
                </a:solidFill>
              </a:rPr>
              <a:t>The estimated annual cost of ladder injuries in the US is $24 billion, including lost work time, medical, legal, and pain/suffering expenses. </a:t>
            </a:r>
            <a:endParaRPr lang="en-US" dirty="0">
              <a:solidFill>
                <a:schemeClr val="bg1"/>
              </a:solidFill>
            </a:endParaRPr>
          </a:p>
        </p:txBody>
      </p:sp>
      <p:sp>
        <p:nvSpPr>
          <p:cNvPr id="3" name="Title 2"/>
          <p:cNvSpPr>
            <a:spLocks noGrp="1"/>
          </p:cNvSpPr>
          <p:nvPr>
            <p:ph type="title"/>
          </p:nvPr>
        </p:nvSpPr>
        <p:spPr/>
        <p:txBody>
          <a:bodyPr/>
          <a:lstStyle/>
          <a:p>
            <a:r>
              <a:rPr lang="en-US" sz="4000" dirty="0" err="1" smtClean="0"/>
              <a:t>Niosh</a:t>
            </a:r>
            <a:r>
              <a:rPr lang="en-US" sz="4000" dirty="0" smtClean="0"/>
              <a:t> ladder safety </a:t>
            </a:r>
            <a:endParaRPr lang="en-US" sz="4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9721" y="4648200"/>
            <a:ext cx="1918080" cy="1918078"/>
          </a:xfrm>
          <a:prstGeom prst="rect">
            <a:avLst/>
          </a:prstGeom>
        </p:spPr>
      </p:pic>
      <p:sp>
        <p:nvSpPr>
          <p:cNvPr id="7" name="Rectangle 6"/>
          <p:cNvSpPr/>
          <p:nvPr/>
        </p:nvSpPr>
        <p:spPr>
          <a:xfrm>
            <a:off x="704460" y="1837421"/>
            <a:ext cx="7067939" cy="400110"/>
          </a:xfrm>
          <a:prstGeom prst="rect">
            <a:avLst/>
          </a:prstGeom>
        </p:spPr>
        <p:txBody>
          <a:bodyPr wrap="square">
            <a:spAutoFit/>
          </a:bodyPr>
          <a:lstStyle/>
          <a:p>
            <a:pPr marL="274320" lvl="0" indent="-228600">
              <a:spcBef>
                <a:spcPct val="20000"/>
              </a:spcBef>
              <a:buClr>
                <a:srgbClr val="93A299"/>
              </a:buClr>
              <a:buFont typeface="Wingdings 2" pitchFamily="18" charset="2"/>
              <a:buChar char=""/>
            </a:pPr>
            <a:r>
              <a:rPr lang="en-US" sz="2000" spc="150" dirty="0">
                <a:solidFill>
                  <a:srgbClr val="564B3C"/>
                </a:solidFill>
              </a:rPr>
              <a:t>Why </a:t>
            </a:r>
            <a:r>
              <a:rPr lang="en-US" sz="2000" spc="150" dirty="0" smtClean="0">
                <a:solidFill>
                  <a:srgbClr val="564B3C"/>
                </a:solidFill>
              </a:rPr>
              <a:t>is ladder safety so important?</a:t>
            </a:r>
            <a:endParaRPr lang="en-US" sz="2000" spc="150" dirty="0">
              <a:solidFill>
                <a:srgbClr val="564B3C"/>
              </a:solidFill>
            </a:endParaRPr>
          </a:p>
        </p:txBody>
      </p:sp>
    </p:spTree>
    <p:extLst>
      <p:ext uri="{BB962C8B-B14F-4D97-AF65-F5344CB8AC3E}">
        <p14:creationId xmlns:p14="http://schemas.microsoft.com/office/powerpoint/2010/main" val="26054930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Determine what ladder rating is appropriate:</a:t>
            </a:r>
            <a:endParaRPr lang="en-US" dirty="0"/>
          </a:p>
        </p:txBody>
      </p:sp>
      <p:sp>
        <p:nvSpPr>
          <p:cNvPr id="3" name="Title 2"/>
          <p:cNvSpPr>
            <a:spLocks noGrp="1"/>
          </p:cNvSpPr>
          <p:nvPr>
            <p:ph type="title"/>
          </p:nvPr>
        </p:nvSpPr>
        <p:spPr/>
        <p:txBody>
          <a:bodyPr/>
          <a:lstStyle/>
          <a:p>
            <a:r>
              <a:rPr lang="en-US" sz="4000" dirty="0" smtClean="0"/>
              <a:t>NIOSH Ladder Safety</a:t>
            </a:r>
            <a:endParaRPr lang="en-US" sz="4000" dirty="0"/>
          </a:p>
        </p:txBody>
      </p:sp>
      <p:pic>
        <p:nvPicPr>
          <p:cNvPr id="4103"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2514600"/>
            <a:ext cx="2260958" cy="401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2600" y="2504792"/>
            <a:ext cx="2260958" cy="401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45084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Provides basic but important ladder safety information:</a:t>
            </a:r>
            <a:endParaRPr lang="en-US" dirty="0"/>
          </a:p>
        </p:txBody>
      </p:sp>
      <p:sp>
        <p:nvSpPr>
          <p:cNvPr id="3" name="Title 2"/>
          <p:cNvSpPr>
            <a:spLocks noGrp="1"/>
          </p:cNvSpPr>
          <p:nvPr>
            <p:ph type="title"/>
          </p:nvPr>
        </p:nvSpPr>
        <p:spPr/>
        <p:txBody>
          <a:bodyPr/>
          <a:lstStyle/>
          <a:p>
            <a:r>
              <a:rPr lang="en-US" sz="4000" dirty="0" smtClean="0"/>
              <a:t>NIOSH Ladder Safety</a:t>
            </a:r>
            <a:endParaRPr lang="en-US" sz="4000"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2667000"/>
            <a:ext cx="2089238" cy="370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8400" y="2667000"/>
            <a:ext cx="2089238" cy="370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2692400"/>
            <a:ext cx="2089238" cy="370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67660" y="2692400"/>
            <a:ext cx="2089238" cy="370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07089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Ladder safety measuring tool included:</a:t>
            </a:r>
            <a:endParaRPr lang="en-US" dirty="0"/>
          </a:p>
        </p:txBody>
      </p:sp>
      <p:sp>
        <p:nvSpPr>
          <p:cNvPr id="3" name="Title 2"/>
          <p:cNvSpPr>
            <a:spLocks noGrp="1"/>
          </p:cNvSpPr>
          <p:nvPr>
            <p:ph type="title"/>
          </p:nvPr>
        </p:nvSpPr>
        <p:spPr/>
        <p:txBody>
          <a:bodyPr/>
          <a:lstStyle/>
          <a:p>
            <a:r>
              <a:rPr lang="en-US" sz="4000" dirty="0" smtClean="0"/>
              <a:t>NIOSH Ladder Safety</a:t>
            </a:r>
            <a:endParaRPr lang="en-US" sz="4000" dirty="0"/>
          </a:p>
        </p:txBody>
      </p:sp>
      <p:pic>
        <p:nvPicPr>
          <p:cNvPr id="410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2541760"/>
            <a:ext cx="2260958" cy="401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2541760"/>
            <a:ext cx="2260958" cy="401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23723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Short video demonstrating the NIOSH Ladder Safety Tool:</a:t>
            </a:r>
            <a:endParaRPr lang="en-US" dirty="0"/>
          </a:p>
        </p:txBody>
      </p:sp>
      <p:sp>
        <p:nvSpPr>
          <p:cNvPr id="3" name="Title 2"/>
          <p:cNvSpPr>
            <a:spLocks noGrp="1"/>
          </p:cNvSpPr>
          <p:nvPr>
            <p:ph type="title"/>
          </p:nvPr>
        </p:nvSpPr>
        <p:spPr/>
        <p:txBody>
          <a:bodyPr/>
          <a:lstStyle/>
          <a:p>
            <a:r>
              <a:rPr lang="en-US" sz="4000" dirty="0" smtClean="0"/>
              <a:t>NIOSH Ladder Safety</a:t>
            </a:r>
            <a:endParaRPr lang="en-US" sz="4000" dirty="0"/>
          </a:p>
        </p:txBody>
      </p:sp>
      <p:pic>
        <p:nvPicPr>
          <p:cNvPr id="4" name="ladder safety 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59195" y="2667000"/>
            <a:ext cx="5651500" cy="3127790"/>
          </a:xfrm>
          <a:prstGeom prst="rect">
            <a:avLst/>
          </a:prstGeom>
        </p:spPr>
      </p:pic>
    </p:spTree>
    <p:extLst>
      <p:ext uri="{BB962C8B-B14F-4D97-AF65-F5344CB8AC3E}">
        <p14:creationId xmlns:p14="http://schemas.microsoft.com/office/powerpoint/2010/main" val="20543884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Real-time sound level measurements, with logging feature: </a:t>
            </a:r>
            <a:endParaRPr lang="en-US" dirty="0"/>
          </a:p>
        </p:txBody>
      </p:sp>
      <p:sp>
        <p:nvSpPr>
          <p:cNvPr id="3" name="Title 2"/>
          <p:cNvSpPr>
            <a:spLocks noGrp="1"/>
          </p:cNvSpPr>
          <p:nvPr>
            <p:ph type="title"/>
          </p:nvPr>
        </p:nvSpPr>
        <p:spPr/>
        <p:txBody>
          <a:bodyPr/>
          <a:lstStyle/>
          <a:p>
            <a:r>
              <a:rPr lang="en-US" sz="4000" dirty="0">
                <a:solidFill>
                  <a:prstClr val="white"/>
                </a:solidFill>
              </a:rPr>
              <a:t>NIOSH Sound Level Meter</a:t>
            </a:r>
            <a:endParaRPr lang="en-US" dirty="0"/>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2286000"/>
            <a:ext cx="2260958" cy="401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2286000"/>
            <a:ext cx="2260958" cy="401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93774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840992"/>
            <a:ext cx="8407893" cy="4407408"/>
          </a:xfrm>
        </p:spPr>
        <p:txBody>
          <a:bodyPr>
            <a:normAutofit lnSpcReduction="10000"/>
          </a:bodyPr>
          <a:lstStyle/>
          <a:p>
            <a:r>
              <a:rPr lang="en-US" sz="2400" dirty="0" smtClean="0"/>
              <a:t>Peer reviewed literature evaluating this app:</a:t>
            </a:r>
          </a:p>
          <a:p>
            <a:pPr lvl="1"/>
            <a:endParaRPr lang="en-US" dirty="0" smtClean="0"/>
          </a:p>
          <a:p>
            <a:pPr lvl="1">
              <a:spcBef>
                <a:spcPts val="1200"/>
              </a:spcBef>
            </a:pPr>
            <a:r>
              <a:rPr lang="en-US" sz="2000" dirty="0" err="1"/>
              <a:t>Chucri</a:t>
            </a:r>
            <a:r>
              <a:rPr lang="en-US" sz="2000" dirty="0"/>
              <a:t> A. </a:t>
            </a:r>
            <a:r>
              <a:rPr lang="en-US" sz="2000" dirty="0" err="1"/>
              <a:t>Kardous</a:t>
            </a:r>
            <a:r>
              <a:rPr lang="en-US" sz="2000" dirty="0"/>
              <a:t> and Peter B. Shaw, </a:t>
            </a:r>
            <a:r>
              <a:rPr lang="en-US" sz="2000" i="1" dirty="0"/>
              <a:t>Evaluation of smartphone sound measurement applications</a:t>
            </a:r>
            <a:r>
              <a:rPr lang="en-US" sz="2000" dirty="0"/>
              <a:t>, The Journal of the Acoustical Society of </a:t>
            </a:r>
            <a:r>
              <a:rPr lang="en-US" sz="2000" dirty="0" smtClean="0"/>
              <a:t>America Vol. </a:t>
            </a:r>
            <a:r>
              <a:rPr lang="en-US" sz="2000" dirty="0"/>
              <a:t>135</a:t>
            </a:r>
            <a:r>
              <a:rPr lang="en-US" sz="2000" dirty="0" smtClean="0"/>
              <a:t>, </a:t>
            </a:r>
            <a:r>
              <a:rPr lang="en-US" sz="2000" dirty="0" err="1" smtClean="0"/>
              <a:t>Iss</a:t>
            </a:r>
            <a:r>
              <a:rPr lang="en-US" sz="2000" dirty="0" smtClean="0"/>
              <a:t>. 4, 2014</a:t>
            </a:r>
          </a:p>
          <a:p>
            <a:pPr lvl="1">
              <a:spcBef>
                <a:spcPts val="1200"/>
              </a:spcBef>
            </a:pPr>
            <a:r>
              <a:rPr lang="en-US" sz="2000" dirty="0" err="1" smtClean="0"/>
              <a:t>Chucri</a:t>
            </a:r>
            <a:r>
              <a:rPr lang="en-US" sz="2000" dirty="0" smtClean="0"/>
              <a:t> A. </a:t>
            </a:r>
            <a:r>
              <a:rPr lang="en-US" sz="2000" dirty="0" err="1" smtClean="0"/>
              <a:t>Kardous</a:t>
            </a:r>
            <a:r>
              <a:rPr lang="en-US" sz="2000" dirty="0" smtClean="0"/>
              <a:t> and Peter B. Shaw, </a:t>
            </a:r>
            <a:r>
              <a:rPr lang="en-US" sz="2000" i="1" dirty="0"/>
              <a:t>Evaluation of smartphone sound measurement applications (apps) using external microphones—A follow-up study</a:t>
            </a:r>
            <a:r>
              <a:rPr lang="en-US" sz="2000" dirty="0" smtClean="0"/>
              <a:t>, The Journal of the Acoustical Society of America Vol. 140, </a:t>
            </a:r>
            <a:r>
              <a:rPr lang="en-US" sz="2000" dirty="0" err="1" smtClean="0"/>
              <a:t>Iss</a:t>
            </a:r>
            <a:r>
              <a:rPr lang="en-US" sz="2000" dirty="0" smtClean="0"/>
              <a:t>. 4, 2016</a:t>
            </a:r>
          </a:p>
          <a:p>
            <a:pPr lvl="1">
              <a:spcBef>
                <a:spcPts val="1200"/>
              </a:spcBef>
            </a:pPr>
            <a:r>
              <a:rPr lang="en-US" sz="2000" dirty="0" smtClean="0"/>
              <a:t>Benjamin </a:t>
            </a:r>
            <a:r>
              <a:rPr lang="en-US" sz="2000" dirty="0"/>
              <a:t>Roberts, </a:t>
            </a:r>
            <a:r>
              <a:rPr lang="en-US" sz="2000" dirty="0" err="1"/>
              <a:t>Chucri</a:t>
            </a:r>
            <a:r>
              <a:rPr lang="en-US" sz="2000" dirty="0"/>
              <a:t> </a:t>
            </a:r>
            <a:r>
              <a:rPr lang="en-US" sz="2000" dirty="0" err="1"/>
              <a:t>Kardous</a:t>
            </a:r>
            <a:r>
              <a:rPr lang="en-US" sz="2000" dirty="0"/>
              <a:t>, and Richard </a:t>
            </a:r>
            <a:r>
              <a:rPr lang="en-US" sz="2000" dirty="0" err="1" smtClean="0"/>
              <a:t>Neitzel</a:t>
            </a:r>
            <a:r>
              <a:rPr lang="en-US" sz="2000" dirty="0" smtClean="0"/>
              <a:t>, </a:t>
            </a:r>
            <a:r>
              <a:rPr lang="en-US" sz="2000" i="1" dirty="0"/>
              <a:t>Improving the accuracy of smart devices to measure noise exposure</a:t>
            </a:r>
            <a:r>
              <a:rPr lang="en-US" sz="2000" dirty="0"/>
              <a:t>, </a:t>
            </a:r>
            <a:r>
              <a:rPr lang="en-US" sz="2000" dirty="0" smtClean="0"/>
              <a:t>Journal </a:t>
            </a:r>
            <a:r>
              <a:rPr lang="en-US" sz="2000" dirty="0"/>
              <a:t>Of Occupational And Environmental Hygiene Vol. 13 , </a:t>
            </a:r>
            <a:r>
              <a:rPr lang="en-US" sz="2000" dirty="0" err="1"/>
              <a:t>Iss</a:t>
            </a:r>
            <a:r>
              <a:rPr lang="en-US" sz="2000" dirty="0"/>
              <a:t>. 11</a:t>
            </a:r>
            <a:r>
              <a:rPr lang="en-US" sz="2000" dirty="0" smtClean="0"/>
              <a:t>, 2016</a:t>
            </a:r>
            <a:endParaRPr lang="en-US" sz="2000" dirty="0"/>
          </a:p>
        </p:txBody>
      </p:sp>
      <p:sp>
        <p:nvSpPr>
          <p:cNvPr id="3" name="Title 2"/>
          <p:cNvSpPr>
            <a:spLocks noGrp="1"/>
          </p:cNvSpPr>
          <p:nvPr>
            <p:ph type="title"/>
          </p:nvPr>
        </p:nvSpPr>
        <p:spPr/>
        <p:txBody>
          <a:bodyPr/>
          <a:lstStyle/>
          <a:p>
            <a:r>
              <a:rPr lang="en-US" sz="4000" dirty="0" smtClean="0"/>
              <a:t>NIOSH Sound Level Meter</a:t>
            </a:r>
            <a:endParaRPr lang="en-US" sz="4000" dirty="0"/>
          </a:p>
        </p:txBody>
      </p:sp>
    </p:spTree>
    <p:extLst>
      <p:ext uri="{BB962C8B-B14F-4D97-AF65-F5344CB8AC3E}">
        <p14:creationId xmlns:p14="http://schemas.microsoft.com/office/powerpoint/2010/main" val="42090038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000" dirty="0">
                <a:solidFill>
                  <a:prstClr val="white"/>
                </a:solidFill>
              </a:rPr>
              <a:t>NIOSH Sound Level Meter</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839" y="3818981"/>
            <a:ext cx="3542722" cy="2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105400" y="3810607"/>
            <a:ext cx="3184908" cy="2626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1"/>
          <p:cNvSpPr txBox="1">
            <a:spLocks/>
          </p:cNvSpPr>
          <p:nvPr/>
        </p:nvSpPr>
        <p:spPr>
          <a:xfrm>
            <a:off x="380999" y="1719071"/>
            <a:ext cx="8407893" cy="4407408"/>
          </a:xfrm>
          <a:prstGeom prst="rect">
            <a:avLst/>
          </a:prstGeom>
        </p:spPr>
        <p:txBody>
          <a:bodyPr vert="horz" lIns="91440" tIns="45720" rIns="91440" bIns="45720" rtlCol="0">
            <a:normAutofit/>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r>
              <a:rPr lang="en-US" dirty="0" smtClean="0"/>
              <a:t>From a recent NIOSH Science Blog on this topic: </a:t>
            </a:r>
          </a:p>
          <a:p>
            <a:pPr lvl="1"/>
            <a:r>
              <a:rPr lang="en-US" i="1" dirty="0" smtClean="0"/>
              <a:t>This </a:t>
            </a:r>
            <a:r>
              <a:rPr lang="en-US" i="1" dirty="0"/>
              <a:t>follow-up study suggests that using external, calibrated, microphones greatly improves the overall accuracy and precision of smartphone sound measurements, and removes much of the variability and limitations associated with the built-in smartphone microphones.</a:t>
            </a:r>
          </a:p>
        </p:txBody>
      </p:sp>
    </p:spTree>
    <p:extLst>
      <p:ext uri="{BB962C8B-B14F-4D97-AF65-F5344CB8AC3E}">
        <p14:creationId xmlns:p14="http://schemas.microsoft.com/office/powerpoint/2010/main" val="30094646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800" dirty="0" smtClean="0"/>
              <a:t>What we ARE going to talk about: </a:t>
            </a:r>
          </a:p>
          <a:p>
            <a:pPr lvl="1"/>
            <a:r>
              <a:rPr lang="en-US" sz="2600" dirty="0" smtClean="0"/>
              <a:t>Digital safety tools available for health and safety professionals</a:t>
            </a:r>
          </a:p>
          <a:p>
            <a:endParaRPr lang="en-US" sz="2800" dirty="0" smtClean="0"/>
          </a:p>
          <a:p>
            <a:r>
              <a:rPr lang="en-US" sz="2800" dirty="0" smtClean="0"/>
              <a:t>What we are NOT going to talk about: </a:t>
            </a:r>
          </a:p>
          <a:p>
            <a:pPr lvl="1"/>
            <a:r>
              <a:rPr lang="en-US" sz="2600" dirty="0" smtClean="0"/>
              <a:t>Digital safety as it relates to </a:t>
            </a:r>
            <a:r>
              <a:rPr lang="en-US" sz="2600" dirty="0" err="1" smtClean="0"/>
              <a:t>cybersafety</a:t>
            </a:r>
            <a:r>
              <a:rPr lang="en-US" sz="2600" dirty="0" smtClean="0"/>
              <a:t> for kids/teens (a common use of the term - try “Googling” it)</a:t>
            </a:r>
            <a:endParaRPr lang="en-US" sz="2600" dirty="0"/>
          </a:p>
        </p:txBody>
      </p:sp>
      <p:sp>
        <p:nvSpPr>
          <p:cNvPr id="2" name="Title 1"/>
          <p:cNvSpPr>
            <a:spLocks noGrp="1"/>
          </p:cNvSpPr>
          <p:nvPr>
            <p:ph type="title"/>
          </p:nvPr>
        </p:nvSpPr>
        <p:spPr/>
        <p:txBody>
          <a:bodyPr/>
          <a:lstStyle/>
          <a:p>
            <a:r>
              <a:rPr lang="en-US" sz="4000" dirty="0" smtClean="0"/>
              <a:t>Digital Safety</a:t>
            </a:r>
            <a:endParaRPr lang="en-US" sz="4000" dirty="0"/>
          </a:p>
        </p:txBody>
      </p:sp>
    </p:spTree>
    <p:extLst>
      <p:ext uri="{BB962C8B-B14F-4D97-AF65-F5344CB8AC3E}">
        <p14:creationId xmlns:p14="http://schemas.microsoft.com/office/powerpoint/2010/main" val="33224227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1"/>
            <a:ext cx="8458201" cy="4407408"/>
          </a:xfrm>
        </p:spPr>
        <p:txBody>
          <a:bodyPr/>
          <a:lstStyle/>
          <a:p>
            <a:r>
              <a:rPr lang="en-US" dirty="0" smtClean="0"/>
              <a:t>Helpful calculations and conversions for Industrial Hygienists and for everyday life:</a:t>
            </a:r>
            <a:endParaRPr lang="en-US" dirty="0"/>
          </a:p>
        </p:txBody>
      </p:sp>
      <p:sp>
        <p:nvSpPr>
          <p:cNvPr id="3" name="Title 2"/>
          <p:cNvSpPr>
            <a:spLocks noGrp="1"/>
          </p:cNvSpPr>
          <p:nvPr>
            <p:ph type="title"/>
          </p:nvPr>
        </p:nvSpPr>
        <p:spPr/>
        <p:txBody>
          <a:bodyPr/>
          <a:lstStyle/>
          <a:p>
            <a:r>
              <a:rPr lang="en-US" sz="4000" dirty="0" smtClean="0"/>
              <a:t>AIHA IH Calculator</a:t>
            </a:r>
            <a:endParaRPr lang="en-US" sz="4000" dirty="0"/>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2463800"/>
            <a:ext cx="2346816" cy="416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0400" y="2446448"/>
            <a:ext cx="2346816" cy="416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35184" y="2463800"/>
            <a:ext cx="2346816" cy="416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91582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362200"/>
            <a:ext cx="8407893" cy="2133600"/>
          </a:xfrm>
          <a:solidFill>
            <a:schemeClr val="tx2"/>
          </a:solidFill>
          <a:ln w="38100">
            <a:solidFill>
              <a:schemeClr val="bg1"/>
            </a:solidFill>
          </a:ln>
        </p:spPr>
        <p:txBody>
          <a:bodyPr>
            <a:normAutofit/>
          </a:bodyPr>
          <a:lstStyle/>
          <a:p>
            <a:r>
              <a:rPr lang="en-US" dirty="0">
                <a:solidFill>
                  <a:schemeClr val="bg1"/>
                </a:solidFill>
              </a:rPr>
              <a:t>Heat is one of the leading </a:t>
            </a:r>
            <a:r>
              <a:rPr lang="en-US" dirty="0" smtClean="0">
                <a:solidFill>
                  <a:schemeClr val="bg1"/>
                </a:solidFill>
              </a:rPr>
              <a:t>weather-related causes of death </a:t>
            </a:r>
            <a:r>
              <a:rPr lang="en-US" dirty="0">
                <a:solidFill>
                  <a:schemeClr val="bg1"/>
                </a:solidFill>
              </a:rPr>
              <a:t>in the United States, resulting in hundreds of fatalities each year and even more heat-related illnesses. </a:t>
            </a:r>
            <a:endParaRPr lang="en-US" dirty="0" smtClean="0">
              <a:solidFill>
                <a:schemeClr val="bg1"/>
              </a:solidFill>
            </a:endParaRPr>
          </a:p>
          <a:p>
            <a:pPr marL="45720" indent="0">
              <a:buNone/>
            </a:pPr>
            <a:endParaRPr lang="en-US" dirty="0" smtClean="0">
              <a:solidFill>
                <a:schemeClr val="bg1"/>
              </a:solidFill>
            </a:endParaRPr>
          </a:p>
          <a:p>
            <a:r>
              <a:rPr lang="en-US" dirty="0" smtClean="0">
                <a:solidFill>
                  <a:schemeClr val="bg1"/>
                </a:solidFill>
              </a:rPr>
              <a:t>In 2014,</a:t>
            </a:r>
            <a:r>
              <a:rPr lang="en-US" dirty="0">
                <a:solidFill>
                  <a:schemeClr val="bg1"/>
                </a:solidFill>
              </a:rPr>
              <a:t> 2,630 workers suffered from heat illness and 18 died from heat stroke </a:t>
            </a:r>
            <a:r>
              <a:rPr lang="en-US" dirty="0" smtClean="0">
                <a:solidFill>
                  <a:schemeClr val="bg1"/>
                </a:solidFill>
              </a:rPr>
              <a:t>or </a:t>
            </a:r>
            <a:r>
              <a:rPr lang="en-US" dirty="0">
                <a:solidFill>
                  <a:schemeClr val="bg1"/>
                </a:solidFill>
              </a:rPr>
              <a:t>related causes on the job. </a:t>
            </a:r>
            <a:endParaRPr lang="en-US" dirty="0" smtClean="0">
              <a:solidFill>
                <a:schemeClr val="bg1"/>
              </a:solidFill>
            </a:endParaRPr>
          </a:p>
          <a:p>
            <a:pPr marL="45720" indent="0">
              <a:buNone/>
            </a:pPr>
            <a:endParaRPr lang="en-US" b="1" dirty="0">
              <a:solidFill>
                <a:schemeClr val="bg1"/>
              </a:solidFill>
            </a:endParaRPr>
          </a:p>
        </p:txBody>
      </p:sp>
      <p:sp>
        <p:nvSpPr>
          <p:cNvPr id="3" name="Title 2"/>
          <p:cNvSpPr>
            <a:spLocks noGrp="1"/>
          </p:cNvSpPr>
          <p:nvPr>
            <p:ph type="title"/>
          </p:nvPr>
        </p:nvSpPr>
        <p:spPr/>
        <p:txBody>
          <a:bodyPr/>
          <a:lstStyle/>
          <a:p>
            <a:r>
              <a:rPr lang="en-US" sz="4000" dirty="0" smtClean="0"/>
              <a:t>OSHA HEAT INDEX CALCULATOR </a:t>
            </a:r>
            <a:endParaRPr lang="en-US" sz="4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800" y="4946904"/>
            <a:ext cx="1600200" cy="1536192"/>
          </a:xfrm>
          <a:prstGeom prst="rect">
            <a:avLst/>
          </a:prstGeom>
        </p:spPr>
      </p:pic>
      <p:sp>
        <p:nvSpPr>
          <p:cNvPr id="5" name="Rectangle 4"/>
          <p:cNvSpPr/>
          <p:nvPr/>
        </p:nvSpPr>
        <p:spPr>
          <a:xfrm>
            <a:off x="704460" y="1837421"/>
            <a:ext cx="7067939" cy="400110"/>
          </a:xfrm>
          <a:prstGeom prst="rect">
            <a:avLst/>
          </a:prstGeom>
        </p:spPr>
        <p:txBody>
          <a:bodyPr wrap="square">
            <a:spAutoFit/>
          </a:bodyPr>
          <a:lstStyle/>
          <a:p>
            <a:pPr marL="274320" lvl="0" indent="-228600">
              <a:spcBef>
                <a:spcPct val="20000"/>
              </a:spcBef>
              <a:buClr>
                <a:srgbClr val="93A299"/>
              </a:buClr>
              <a:buFont typeface="Wingdings 2" pitchFamily="18" charset="2"/>
              <a:buChar char=""/>
            </a:pPr>
            <a:r>
              <a:rPr lang="en-US" sz="2000" spc="150" dirty="0">
                <a:solidFill>
                  <a:srgbClr val="564B3C"/>
                </a:solidFill>
              </a:rPr>
              <a:t>Why </a:t>
            </a:r>
            <a:r>
              <a:rPr lang="en-US" sz="2000" spc="150" dirty="0" smtClean="0">
                <a:solidFill>
                  <a:srgbClr val="564B3C"/>
                </a:solidFill>
              </a:rPr>
              <a:t>is understanding heat stress so important?</a:t>
            </a:r>
            <a:endParaRPr lang="en-US" sz="2000" spc="150" dirty="0">
              <a:solidFill>
                <a:srgbClr val="564B3C"/>
              </a:solidFill>
            </a:endParaRPr>
          </a:p>
        </p:txBody>
      </p:sp>
    </p:spTree>
    <p:extLst>
      <p:ext uri="{BB962C8B-B14F-4D97-AF65-F5344CB8AC3E}">
        <p14:creationId xmlns:p14="http://schemas.microsoft.com/office/powerpoint/2010/main" val="17731440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Occupational Safety and Health Administration </a:t>
            </a:r>
            <a:endParaRPr lang="en-US" dirty="0"/>
          </a:p>
        </p:txBody>
      </p:sp>
      <p:sp>
        <p:nvSpPr>
          <p:cNvPr id="3" name="Title 2"/>
          <p:cNvSpPr>
            <a:spLocks noGrp="1"/>
          </p:cNvSpPr>
          <p:nvPr>
            <p:ph type="title"/>
          </p:nvPr>
        </p:nvSpPr>
        <p:spPr/>
        <p:txBody>
          <a:bodyPr/>
          <a:lstStyle/>
          <a:p>
            <a:r>
              <a:rPr lang="en-US" sz="4000" dirty="0" smtClean="0"/>
              <a:t>OSHA Heat Index Calculator</a:t>
            </a:r>
            <a:endParaRPr lang="en-US" sz="4000" dirty="0"/>
          </a:p>
        </p:txBody>
      </p:sp>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1042" y="2579483"/>
            <a:ext cx="2260958" cy="401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1642" y="2579483"/>
            <a:ext cx="2260958" cy="401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5948" y="2582773"/>
            <a:ext cx="2257252" cy="4006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74531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355847"/>
            <a:ext cx="9143260" cy="1054394"/>
          </a:xfrm>
        </p:spPr>
        <p:txBody>
          <a:bodyPr/>
          <a:lstStyle/>
          <a:p>
            <a:r>
              <a:rPr lang="en-US" sz="3700" dirty="0" smtClean="0"/>
              <a:t>Emergency Response Guide (2016)</a:t>
            </a:r>
            <a:endParaRPr lang="en-US" sz="3700"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794" y="3132593"/>
            <a:ext cx="2007348" cy="3563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6576563" y="3193170"/>
            <a:ext cx="1978834" cy="3512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01837" y="3151888"/>
            <a:ext cx="1955854" cy="3471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1"/>
          <p:cNvSpPr txBox="1">
            <a:spLocks/>
          </p:cNvSpPr>
          <p:nvPr/>
        </p:nvSpPr>
        <p:spPr>
          <a:xfrm>
            <a:off x="380999" y="1719071"/>
            <a:ext cx="8407893" cy="4407408"/>
          </a:xfrm>
          <a:prstGeom prst="rect">
            <a:avLst/>
          </a:prstGeom>
        </p:spPr>
        <p:txBody>
          <a:bodyPr vert="horz" lIns="91440" tIns="45720" rIns="91440" bIns="45720" rtlCol="0">
            <a:normAutofit/>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r>
              <a:rPr lang="en-US" dirty="0" smtClean="0"/>
              <a:t>North American Emergency </a:t>
            </a:r>
            <a:r>
              <a:rPr lang="en-US" dirty="0"/>
              <a:t>Response Guide (Pipeline and Hazardous Materials Safety </a:t>
            </a:r>
            <a:r>
              <a:rPr lang="en-US" dirty="0" smtClean="0"/>
              <a:t>Administration)</a:t>
            </a:r>
          </a:p>
          <a:p>
            <a:r>
              <a:rPr lang="en-US" dirty="0"/>
              <a:t>Guidance for </a:t>
            </a:r>
            <a:r>
              <a:rPr lang="en-US" dirty="0" smtClean="0"/>
              <a:t>hazardous </a:t>
            </a:r>
            <a:r>
              <a:rPr lang="en-US" dirty="0"/>
              <a:t>materials transportation emergency response</a:t>
            </a:r>
          </a:p>
        </p:txBody>
      </p:sp>
    </p:spTree>
    <p:extLst>
      <p:ext uri="{BB962C8B-B14F-4D97-AF65-F5344CB8AC3E}">
        <p14:creationId xmlns:p14="http://schemas.microsoft.com/office/powerpoint/2010/main" val="22012592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000" dirty="0" smtClean="0"/>
              <a:t>WISER</a:t>
            </a:r>
            <a:endParaRPr lang="en-US" sz="4000" dirty="0"/>
          </a:p>
        </p:txBody>
      </p:sp>
      <p:pic>
        <p:nvPicPr>
          <p:cNvPr id="307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2819400"/>
            <a:ext cx="2096394" cy="372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1"/>
          <p:cNvSpPr txBox="1">
            <a:spLocks/>
          </p:cNvSpPr>
          <p:nvPr/>
        </p:nvSpPr>
        <p:spPr>
          <a:xfrm>
            <a:off x="380999" y="1719071"/>
            <a:ext cx="8407893" cy="4407408"/>
          </a:xfrm>
          <a:prstGeom prst="rect">
            <a:avLst/>
          </a:prstGeom>
        </p:spPr>
        <p:txBody>
          <a:bodyPr vert="horz" lIns="91440" tIns="45720" rIns="91440" bIns="45720" rtlCol="0">
            <a:normAutofit/>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r>
              <a:rPr lang="en-US" sz="2400" dirty="0" smtClean="0"/>
              <a:t>WISER = Wireless Information System for Emergency Responders (U.S. National Library of Medicine)</a:t>
            </a:r>
            <a:endParaRPr lang="en-US" sz="2400" dirty="0"/>
          </a:p>
        </p:txBody>
      </p:sp>
      <p:pic>
        <p:nvPicPr>
          <p:cNvPr id="3074" name="Picture 2"/>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2764520"/>
            <a:ext cx="2091538" cy="371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8200" y="2743200"/>
            <a:ext cx="2139324" cy="379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68236" y="2739788"/>
            <a:ext cx="2095538" cy="3719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19772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362200"/>
            <a:ext cx="8407893" cy="1981200"/>
          </a:xfrm>
          <a:solidFill>
            <a:schemeClr val="tx2"/>
          </a:solidFill>
          <a:ln w="44450">
            <a:solidFill>
              <a:schemeClr val="bg1"/>
            </a:solidFill>
          </a:ln>
        </p:spPr>
        <p:txBody>
          <a:bodyPr>
            <a:normAutofit/>
          </a:bodyPr>
          <a:lstStyle/>
          <a:p>
            <a:endParaRPr lang="en-US" sz="2400" dirty="0" smtClean="0">
              <a:solidFill>
                <a:schemeClr val="bg1"/>
              </a:solidFill>
            </a:endParaRPr>
          </a:p>
          <a:p>
            <a:pPr marL="45720" indent="0" algn="ctr">
              <a:buNone/>
            </a:pPr>
            <a:r>
              <a:rPr lang="en-US" sz="2400" dirty="0" smtClean="0">
                <a:solidFill>
                  <a:schemeClr val="bg1"/>
                </a:solidFill>
              </a:rPr>
              <a:t>Approximately 5,000 </a:t>
            </a:r>
            <a:r>
              <a:rPr lang="en-US" sz="2400" dirty="0">
                <a:solidFill>
                  <a:schemeClr val="bg1"/>
                </a:solidFill>
              </a:rPr>
              <a:t>pedestrians are killed and approximately 70,000 </a:t>
            </a:r>
            <a:r>
              <a:rPr lang="en-US" sz="2400" dirty="0" smtClean="0">
                <a:solidFill>
                  <a:schemeClr val="bg1"/>
                </a:solidFill>
              </a:rPr>
              <a:t>are injured </a:t>
            </a:r>
            <a:r>
              <a:rPr lang="en-US" sz="2400" dirty="0">
                <a:solidFill>
                  <a:schemeClr val="bg1"/>
                </a:solidFill>
              </a:rPr>
              <a:t>in traffic </a:t>
            </a:r>
            <a:r>
              <a:rPr lang="en-US" sz="2400" dirty="0" smtClean="0">
                <a:solidFill>
                  <a:schemeClr val="bg1"/>
                </a:solidFill>
              </a:rPr>
              <a:t>related incidents each year </a:t>
            </a:r>
            <a:r>
              <a:rPr lang="en-US" sz="2400" dirty="0">
                <a:solidFill>
                  <a:schemeClr val="bg1"/>
                </a:solidFill>
              </a:rPr>
              <a:t>in the United States</a:t>
            </a:r>
            <a:r>
              <a:rPr lang="en-US" sz="2400" dirty="0" smtClean="0">
                <a:solidFill>
                  <a:schemeClr val="bg1"/>
                </a:solidFill>
              </a:rPr>
              <a:t>.</a:t>
            </a:r>
            <a:endParaRPr lang="en-US" sz="2400" dirty="0">
              <a:solidFill>
                <a:schemeClr val="bg1"/>
              </a:solidFill>
            </a:endParaRPr>
          </a:p>
        </p:txBody>
      </p:sp>
      <p:sp>
        <p:nvSpPr>
          <p:cNvPr id="3" name="Title 2"/>
          <p:cNvSpPr>
            <a:spLocks noGrp="1"/>
          </p:cNvSpPr>
          <p:nvPr>
            <p:ph type="title"/>
          </p:nvPr>
        </p:nvSpPr>
        <p:spPr/>
        <p:txBody>
          <a:bodyPr/>
          <a:lstStyle/>
          <a:p>
            <a:r>
              <a:rPr lang="en-US" sz="4000" dirty="0" smtClean="0"/>
              <a:t>PEDSAFE</a:t>
            </a:r>
            <a:r>
              <a:rPr lang="en-US" dirty="0" smtClean="0"/>
              <a:t> </a:t>
            </a:r>
            <a:endParaRPr lang="en-US" dirty="0"/>
          </a:p>
        </p:txBody>
      </p:sp>
      <p:sp>
        <p:nvSpPr>
          <p:cNvPr id="4" name="Rectangle 3"/>
          <p:cNvSpPr/>
          <p:nvPr/>
        </p:nvSpPr>
        <p:spPr>
          <a:xfrm>
            <a:off x="704460" y="1837421"/>
            <a:ext cx="7067939" cy="400110"/>
          </a:xfrm>
          <a:prstGeom prst="rect">
            <a:avLst/>
          </a:prstGeom>
        </p:spPr>
        <p:txBody>
          <a:bodyPr wrap="square">
            <a:spAutoFit/>
          </a:bodyPr>
          <a:lstStyle/>
          <a:p>
            <a:pPr marL="274320" lvl="0" indent="-228600">
              <a:spcBef>
                <a:spcPct val="20000"/>
              </a:spcBef>
              <a:buClr>
                <a:srgbClr val="93A299"/>
              </a:buClr>
              <a:buFont typeface="Wingdings 2" pitchFamily="18" charset="2"/>
              <a:buChar char=""/>
            </a:pPr>
            <a:r>
              <a:rPr lang="en-US" sz="2000" spc="150" dirty="0">
                <a:solidFill>
                  <a:srgbClr val="564B3C"/>
                </a:solidFill>
              </a:rPr>
              <a:t>Why </a:t>
            </a:r>
            <a:r>
              <a:rPr lang="en-US" sz="2000" spc="150" dirty="0" smtClean="0">
                <a:solidFill>
                  <a:srgbClr val="564B3C"/>
                </a:solidFill>
              </a:rPr>
              <a:t>is pedestrian safety so important?</a:t>
            </a:r>
            <a:endParaRPr lang="en-US" sz="2000" spc="150" dirty="0">
              <a:solidFill>
                <a:srgbClr val="564B3C"/>
              </a:solidFill>
            </a:endParaRPr>
          </a:p>
        </p:txBody>
      </p:sp>
    </p:spTree>
    <p:extLst>
      <p:ext uri="{BB962C8B-B14F-4D97-AF65-F5344CB8AC3E}">
        <p14:creationId xmlns:p14="http://schemas.microsoft.com/office/powerpoint/2010/main" val="27045100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Flashing yellow light to provide safety for pedestrians at night</a:t>
            </a:r>
            <a:endParaRPr lang="en-US" dirty="0"/>
          </a:p>
        </p:txBody>
      </p:sp>
      <p:sp>
        <p:nvSpPr>
          <p:cNvPr id="3" name="Title 2"/>
          <p:cNvSpPr>
            <a:spLocks noGrp="1"/>
          </p:cNvSpPr>
          <p:nvPr>
            <p:ph type="title"/>
          </p:nvPr>
        </p:nvSpPr>
        <p:spPr/>
        <p:txBody>
          <a:bodyPr/>
          <a:lstStyle/>
          <a:p>
            <a:r>
              <a:rPr lang="en-US" sz="4000" dirty="0" err="1" smtClean="0"/>
              <a:t>PEDsafe</a:t>
            </a:r>
            <a:endParaRPr lang="en-US" sz="4000" dirty="0"/>
          </a:p>
        </p:txBody>
      </p:sp>
      <p:pic>
        <p:nvPicPr>
          <p:cNvPr id="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2438400"/>
            <a:ext cx="2260958" cy="401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1824" y="2447192"/>
            <a:ext cx="2289576"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35089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Short video demonstrating the PEDSAFE app:</a:t>
            </a:r>
            <a:endParaRPr lang="en-US" dirty="0"/>
          </a:p>
        </p:txBody>
      </p:sp>
      <p:sp>
        <p:nvSpPr>
          <p:cNvPr id="3" name="Title 2"/>
          <p:cNvSpPr>
            <a:spLocks noGrp="1"/>
          </p:cNvSpPr>
          <p:nvPr>
            <p:ph type="title"/>
          </p:nvPr>
        </p:nvSpPr>
        <p:spPr/>
        <p:txBody>
          <a:bodyPr/>
          <a:lstStyle/>
          <a:p>
            <a:r>
              <a:rPr lang="en-US" sz="4000" dirty="0" err="1" smtClean="0"/>
              <a:t>PedSafe</a:t>
            </a:r>
            <a:endParaRPr lang="en-US" sz="4000" dirty="0"/>
          </a:p>
        </p:txBody>
      </p:sp>
      <p:pic>
        <p:nvPicPr>
          <p:cNvPr id="5" name="ped safe 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42976" y="2514600"/>
            <a:ext cx="6057784" cy="3394074"/>
          </a:xfrm>
          <a:prstGeom prst="rect">
            <a:avLst/>
          </a:prstGeom>
        </p:spPr>
      </p:pic>
    </p:spTree>
    <p:extLst>
      <p:ext uri="{BB962C8B-B14F-4D97-AF65-F5344CB8AC3E}">
        <p14:creationId xmlns:p14="http://schemas.microsoft.com/office/powerpoint/2010/main" val="168302861"/>
      </p:ext>
    </p:extLst>
  </p:cSld>
  <p:clrMapOvr>
    <a:masterClrMapping/>
  </p:clrMapOvr>
  <p:timing>
    <p:tnLst>
      <p:par>
        <p:cTn id="1" dur="indefinite" restart="never" nodeType="tmRoot">
          <p:childTnLst>
            <p:video>
              <p:cMediaNode vol="80000">
                <p:cTn id="2" fill="hold" display="0">
                  <p:stCondLst>
                    <p:cond delay="indefinite"/>
                  </p:stCondLst>
                </p:cTn>
                <p:tgtEl>
                  <p:spTgt spid="5"/>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Studying for a credentialing exam?  Try an app!</a:t>
            </a:r>
          </a:p>
          <a:p>
            <a:r>
              <a:rPr lang="en-US" dirty="0" smtClean="0"/>
              <a:t>Example: ASP-CSP Quiz Game (Bowen EHS)</a:t>
            </a:r>
            <a:endParaRPr lang="en-US" dirty="0"/>
          </a:p>
        </p:txBody>
      </p:sp>
      <p:sp>
        <p:nvSpPr>
          <p:cNvPr id="3" name="Title 2"/>
          <p:cNvSpPr>
            <a:spLocks noGrp="1"/>
          </p:cNvSpPr>
          <p:nvPr>
            <p:ph type="title"/>
          </p:nvPr>
        </p:nvSpPr>
        <p:spPr/>
        <p:txBody>
          <a:bodyPr/>
          <a:lstStyle/>
          <a:p>
            <a:r>
              <a:rPr lang="en-US" sz="4000" dirty="0" smtClean="0"/>
              <a:t>Exam Prep Apps</a:t>
            </a:r>
            <a:endParaRPr lang="en-US" sz="40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3862" y="2590800"/>
            <a:ext cx="2232338" cy="39624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2590800"/>
            <a:ext cx="2227208" cy="3953296"/>
          </a:xfrm>
          <a:prstGeom prst="rect">
            <a:avLst/>
          </a:prstGeom>
        </p:spPr>
      </p:pic>
    </p:spTree>
    <p:extLst>
      <p:ext uri="{BB962C8B-B14F-4D97-AF65-F5344CB8AC3E}">
        <p14:creationId xmlns:p14="http://schemas.microsoft.com/office/powerpoint/2010/main" val="12682020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err="1" smtClean="0"/>
              <a:t>iHandy</a:t>
            </a:r>
            <a:r>
              <a:rPr lang="en-US" dirty="0" smtClean="0"/>
              <a:t> level and other carpenter’s tools</a:t>
            </a:r>
          </a:p>
          <a:p>
            <a:r>
              <a:rPr lang="en-US" dirty="0" err="1" smtClean="0"/>
              <a:t>Studfinder</a:t>
            </a:r>
            <a:endParaRPr lang="en-US" dirty="0" smtClean="0"/>
          </a:p>
        </p:txBody>
      </p:sp>
      <p:sp>
        <p:nvSpPr>
          <p:cNvPr id="3" name="Title 2"/>
          <p:cNvSpPr>
            <a:spLocks noGrp="1"/>
          </p:cNvSpPr>
          <p:nvPr>
            <p:ph type="title"/>
          </p:nvPr>
        </p:nvSpPr>
        <p:spPr/>
        <p:txBody>
          <a:bodyPr/>
          <a:lstStyle/>
          <a:p>
            <a:r>
              <a:rPr lang="en-US" sz="4000" dirty="0" smtClean="0"/>
              <a:t>Other helpful tools</a:t>
            </a:r>
            <a:endParaRPr lang="en-US" sz="40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2743200"/>
            <a:ext cx="2175100" cy="386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2734296"/>
            <a:ext cx="2194426" cy="3895104"/>
          </a:xfrm>
          <a:prstGeom prst="rect">
            <a:avLst/>
          </a:prstGeom>
        </p:spPr>
      </p:pic>
    </p:spTree>
    <p:extLst>
      <p:ext uri="{BB962C8B-B14F-4D97-AF65-F5344CB8AC3E}">
        <p14:creationId xmlns:p14="http://schemas.microsoft.com/office/powerpoint/2010/main" val="39898183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1"/>
            <a:ext cx="8534401" cy="4407408"/>
          </a:xfrm>
        </p:spPr>
        <p:txBody>
          <a:bodyPr>
            <a:normAutofit lnSpcReduction="10000"/>
          </a:bodyPr>
          <a:lstStyle/>
          <a:p>
            <a:r>
              <a:rPr lang="en-US" sz="2800" dirty="0" smtClean="0"/>
              <a:t>I am here to share helpful tools with other health and safety professionals</a:t>
            </a:r>
          </a:p>
          <a:p>
            <a:r>
              <a:rPr lang="en-US" sz="2800" dirty="0" smtClean="0"/>
              <a:t>Unless otherwise specified, the apps discussed are available for free</a:t>
            </a:r>
          </a:p>
          <a:p>
            <a:r>
              <a:rPr lang="en-US" sz="2800" dirty="0" smtClean="0"/>
              <a:t>I am not here to endorse any particular product</a:t>
            </a:r>
          </a:p>
          <a:p>
            <a:r>
              <a:rPr lang="en-US" sz="2800" dirty="0" smtClean="0"/>
              <a:t>I do not receive any perks from any company regarding the use of their products</a:t>
            </a:r>
          </a:p>
          <a:p>
            <a:r>
              <a:rPr lang="en-US" sz="2800" dirty="0" smtClean="0"/>
              <a:t>I’m not technically a technical guy</a:t>
            </a:r>
          </a:p>
          <a:p>
            <a:r>
              <a:rPr lang="en-US" sz="2800" dirty="0" smtClean="0"/>
              <a:t>This list is not all inclusive – your list may vary – and we welcome your input and feedback </a:t>
            </a:r>
            <a:endParaRPr lang="en-US" sz="2800" dirty="0"/>
          </a:p>
        </p:txBody>
      </p:sp>
      <p:sp>
        <p:nvSpPr>
          <p:cNvPr id="3" name="Title 2"/>
          <p:cNvSpPr>
            <a:spLocks noGrp="1"/>
          </p:cNvSpPr>
          <p:nvPr>
            <p:ph type="title"/>
          </p:nvPr>
        </p:nvSpPr>
        <p:spPr/>
        <p:txBody>
          <a:bodyPr/>
          <a:lstStyle/>
          <a:p>
            <a:r>
              <a:rPr lang="en-US" sz="4000" dirty="0" smtClean="0"/>
              <a:t>Disclaimer</a:t>
            </a:r>
            <a:endParaRPr lang="en-US" sz="4000" dirty="0"/>
          </a:p>
        </p:txBody>
      </p:sp>
    </p:spTree>
    <p:extLst>
      <p:ext uri="{BB962C8B-B14F-4D97-AF65-F5344CB8AC3E}">
        <p14:creationId xmlns:p14="http://schemas.microsoft.com/office/powerpoint/2010/main" val="34046963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800" dirty="0" smtClean="0"/>
              <a:t>Would a hands-on workshop with “younger” technologically savvy individuals be helpful?</a:t>
            </a:r>
          </a:p>
          <a:p>
            <a:endParaRPr lang="en-US" sz="2800" dirty="0"/>
          </a:p>
          <a:p>
            <a:r>
              <a:rPr lang="en-US" sz="2800" dirty="0" smtClean="0"/>
              <a:t>Are there apps that we haven’t considered?</a:t>
            </a:r>
          </a:p>
          <a:p>
            <a:endParaRPr lang="en-US" sz="2800" dirty="0" smtClean="0"/>
          </a:p>
          <a:p>
            <a:r>
              <a:rPr lang="en-US" sz="2800" dirty="0" smtClean="0"/>
              <a:t>What other apps could be useful to the EHS profession for future development?</a:t>
            </a:r>
          </a:p>
        </p:txBody>
      </p:sp>
      <p:sp>
        <p:nvSpPr>
          <p:cNvPr id="3" name="Title 2"/>
          <p:cNvSpPr>
            <a:spLocks noGrp="1"/>
          </p:cNvSpPr>
          <p:nvPr>
            <p:ph type="title"/>
          </p:nvPr>
        </p:nvSpPr>
        <p:spPr/>
        <p:txBody>
          <a:bodyPr/>
          <a:lstStyle/>
          <a:p>
            <a:r>
              <a:rPr lang="en-US" sz="4000" dirty="0" smtClean="0"/>
              <a:t>Needs assessment</a:t>
            </a:r>
            <a:endParaRPr lang="en-US" sz="4000" dirty="0"/>
          </a:p>
        </p:txBody>
      </p:sp>
    </p:spTree>
    <p:extLst>
      <p:ext uri="{BB962C8B-B14F-4D97-AF65-F5344CB8AC3E}">
        <p14:creationId xmlns:p14="http://schemas.microsoft.com/office/powerpoint/2010/main" val="19789017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4834129"/>
          </a:xfrm>
        </p:spPr>
        <p:txBody>
          <a:bodyPr>
            <a:normAutofit/>
          </a:bodyPr>
          <a:lstStyle/>
          <a:p>
            <a:r>
              <a:rPr lang="en-US" sz="2800" dirty="0" smtClean="0"/>
              <a:t>Health and safety related apps are readily available at your fingertips</a:t>
            </a:r>
          </a:p>
          <a:p>
            <a:r>
              <a:rPr lang="en-US" sz="2800" dirty="0" smtClean="0"/>
              <a:t>Many of them are free of charge</a:t>
            </a:r>
          </a:p>
          <a:p>
            <a:r>
              <a:rPr lang="en-US" sz="2800" dirty="0" smtClean="0"/>
              <a:t>Spend some time populating your device to make it a useful tool in the workplace</a:t>
            </a:r>
          </a:p>
          <a:p>
            <a:r>
              <a:rPr lang="en-US" sz="2800" dirty="0" smtClean="0"/>
              <a:t>Be aware of the potential limitations to these apps</a:t>
            </a:r>
          </a:p>
          <a:p>
            <a:r>
              <a:rPr lang="en-US" sz="2800" dirty="0" smtClean="0"/>
              <a:t>Share good apps with your peers!</a:t>
            </a:r>
            <a:endParaRPr lang="en-US" sz="2800" dirty="0"/>
          </a:p>
        </p:txBody>
      </p:sp>
      <p:sp>
        <p:nvSpPr>
          <p:cNvPr id="3" name="Title 2"/>
          <p:cNvSpPr>
            <a:spLocks noGrp="1"/>
          </p:cNvSpPr>
          <p:nvPr>
            <p:ph type="title"/>
          </p:nvPr>
        </p:nvSpPr>
        <p:spPr/>
        <p:txBody>
          <a:bodyPr/>
          <a:lstStyle/>
          <a:p>
            <a:r>
              <a:rPr lang="en-US" sz="4000" dirty="0" smtClean="0"/>
              <a:t>Summary</a:t>
            </a:r>
            <a:endParaRPr lang="en-US" sz="4000" dirty="0"/>
          </a:p>
        </p:txBody>
      </p:sp>
    </p:spTree>
    <p:extLst>
      <p:ext uri="{BB962C8B-B14F-4D97-AF65-F5344CB8AC3E}">
        <p14:creationId xmlns:p14="http://schemas.microsoft.com/office/powerpoint/2010/main" val="29934625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You know this smart phone belongs to a safety geek……</a:t>
            </a:r>
            <a:endParaRPr lang="en-US" dirty="0"/>
          </a:p>
        </p:txBody>
      </p:sp>
      <p:sp>
        <p:nvSpPr>
          <p:cNvPr id="3" name="Title 2"/>
          <p:cNvSpPr>
            <a:spLocks noGrp="1"/>
          </p:cNvSpPr>
          <p:nvPr>
            <p:ph type="title"/>
          </p:nvPr>
        </p:nvSpPr>
        <p:spPr/>
        <p:txBody>
          <a:bodyPr/>
          <a:lstStyle/>
          <a:p>
            <a:r>
              <a:rPr lang="en-US" sz="4000" dirty="0" smtClean="0"/>
              <a:t>Thank you!</a:t>
            </a:r>
            <a:endParaRPr lang="en-US" sz="4000" dirty="0"/>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4200" y="2362200"/>
            <a:ext cx="2346816" cy="416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96114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See handout created by Scott Patlovich</a:t>
            </a:r>
          </a:p>
          <a:p>
            <a:endParaRPr lang="en-US" dirty="0" smtClean="0"/>
          </a:p>
          <a:p>
            <a:endParaRPr lang="en-US" dirty="0"/>
          </a:p>
        </p:txBody>
      </p:sp>
      <p:sp>
        <p:nvSpPr>
          <p:cNvPr id="3" name="Title 2"/>
          <p:cNvSpPr>
            <a:spLocks noGrp="1"/>
          </p:cNvSpPr>
          <p:nvPr>
            <p:ph type="title"/>
          </p:nvPr>
        </p:nvSpPr>
        <p:spPr/>
        <p:txBody>
          <a:bodyPr/>
          <a:lstStyle/>
          <a:p>
            <a:r>
              <a:rPr lang="en-US" sz="4000" dirty="0" smtClean="0"/>
              <a:t>References</a:t>
            </a:r>
            <a:endParaRPr lang="en-US" sz="4000" dirty="0"/>
          </a:p>
        </p:txBody>
      </p:sp>
      <p:pic>
        <p:nvPicPr>
          <p:cNvPr id="4" name="Picture 3"/>
          <p:cNvPicPr>
            <a:picLocks noChangeAspect="1"/>
          </p:cNvPicPr>
          <p:nvPr/>
        </p:nvPicPr>
        <p:blipFill>
          <a:blip r:embed="rId3"/>
          <a:stretch>
            <a:fillRect/>
          </a:stretch>
        </p:blipFill>
        <p:spPr>
          <a:xfrm>
            <a:off x="1981200" y="2326312"/>
            <a:ext cx="5486400" cy="4150688"/>
          </a:xfrm>
          <a:prstGeom prst="rect">
            <a:avLst/>
          </a:prstGeom>
        </p:spPr>
      </p:pic>
    </p:spTree>
    <p:extLst>
      <p:ext uri="{BB962C8B-B14F-4D97-AF65-F5344CB8AC3E}">
        <p14:creationId xmlns:p14="http://schemas.microsoft.com/office/powerpoint/2010/main" val="39564009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spcAft>
                <a:spcPts val="1200"/>
              </a:spcAft>
            </a:pPr>
            <a:r>
              <a:rPr lang="en-US" dirty="0" smtClean="0"/>
              <a:t>“According </a:t>
            </a:r>
            <a:r>
              <a:rPr lang="en-US" dirty="0"/>
              <a:t>to the </a:t>
            </a:r>
            <a:r>
              <a:rPr lang="en-US" i="1" dirty="0" smtClean="0"/>
              <a:t>Oxford English Dictionary</a:t>
            </a:r>
            <a:r>
              <a:rPr lang="en-US" dirty="0" smtClean="0"/>
              <a:t>’s </a:t>
            </a:r>
            <a:r>
              <a:rPr lang="en-US" dirty="0"/>
              <a:t>historical entry for the word, </a:t>
            </a:r>
            <a:r>
              <a:rPr lang="en-US" dirty="0" smtClean="0"/>
              <a:t>‘</a:t>
            </a:r>
            <a:r>
              <a:rPr lang="en-US" i="1" dirty="0" smtClean="0"/>
              <a:t>app’</a:t>
            </a:r>
            <a:r>
              <a:rPr lang="en-US" dirty="0"/>
              <a:t> as a shortening of </a:t>
            </a:r>
            <a:r>
              <a:rPr lang="en-US" dirty="0" smtClean="0"/>
              <a:t>application</a:t>
            </a:r>
            <a:r>
              <a:rPr lang="en-US" dirty="0"/>
              <a:t> (as in </a:t>
            </a:r>
            <a:r>
              <a:rPr lang="en-US" i="1" dirty="0"/>
              <a:t>application program</a:t>
            </a:r>
            <a:r>
              <a:rPr lang="en-US" dirty="0"/>
              <a:t>) first found its way into print in the 1980s. Back then it was mainly a colloquial term used in computing </a:t>
            </a:r>
            <a:r>
              <a:rPr lang="en-US" dirty="0" smtClean="0"/>
              <a:t>circles…”</a:t>
            </a:r>
          </a:p>
          <a:p>
            <a:pPr>
              <a:spcAft>
                <a:spcPts val="1200"/>
              </a:spcAft>
            </a:pPr>
            <a:r>
              <a:rPr lang="en-US" dirty="0" smtClean="0"/>
              <a:t>With the introduction of the iPhone </a:t>
            </a:r>
            <a:r>
              <a:rPr lang="en-US" dirty="0"/>
              <a:t>in 2007, </a:t>
            </a:r>
            <a:r>
              <a:rPr lang="en-US" dirty="0" smtClean="0"/>
              <a:t>and subsequently the Apple App Store in 2008, thousands </a:t>
            </a:r>
            <a:r>
              <a:rPr lang="en-US" dirty="0"/>
              <a:t>of ‘apps’ were made available and were downloaded millions of times</a:t>
            </a:r>
            <a:endParaRPr lang="en-US" dirty="0" smtClean="0"/>
          </a:p>
          <a:p>
            <a:pPr>
              <a:spcAft>
                <a:spcPts val="1200"/>
              </a:spcAft>
            </a:pPr>
            <a:r>
              <a:rPr lang="en-US" dirty="0" smtClean="0"/>
              <a:t>“App” was awarded the “word of the year” by the American Dialect Society in 2010</a:t>
            </a:r>
          </a:p>
          <a:p>
            <a:pPr lvl="1"/>
            <a:r>
              <a:rPr lang="en-US" dirty="0" smtClean="0"/>
              <a:t>http</a:t>
            </a:r>
            <a:r>
              <a:rPr lang="en-US" dirty="0"/>
              <a:t>://</a:t>
            </a:r>
            <a:r>
              <a:rPr lang="en-US" dirty="0" smtClean="0"/>
              <a:t>www.americandialect.org/app-voted-2010-word-of-the-year-by-the-american-dialect-society-updated  </a:t>
            </a:r>
            <a:endParaRPr lang="en-US" dirty="0"/>
          </a:p>
        </p:txBody>
      </p:sp>
      <p:sp>
        <p:nvSpPr>
          <p:cNvPr id="3" name="Title 2"/>
          <p:cNvSpPr>
            <a:spLocks noGrp="1"/>
          </p:cNvSpPr>
          <p:nvPr>
            <p:ph type="title"/>
          </p:nvPr>
        </p:nvSpPr>
        <p:spPr/>
        <p:txBody>
          <a:bodyPr/>
          <a:lstStyle/>
          <a:p>
            <a:r>
              <a:rPr lang="en-US" sz="4000" dirty="0" smtClean="0"/>
              <a:t>The term “App”</a:t>
            </a:r>
            <a:endParaRPr lang="en-US" sz="4000" dirty="0"/>
          </a:p>
        </p:txBody>
      </p:sp>
    </p:spTree>
    <p:extLst>
      <p:ext uri="{BB962C8B-B14F-4D97-AF65-F5344CB8AC3E}">
        <p14:creationId xmlns:p14="http://schemas.microsoft.com/office/powerpoint/2010/main" val="15167179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800" dirty="0" smtClean="0"/>
              <a:t>Younger EHS professionals may be privy to these technologies, however the “more senior” generation may not have considered or embraced them</a:t>
            </a:r>
          </a:p>
          <a:p>
            <a:r>
              <a:rPr lang="en-US" sz="2800" dirty="0" smtClean="0"/>
              <a:t>Don’t assume all EHS professionals know about these apps or, importantly, know how to access or use them</a:t>
            </a:r>
          </a:p>
          <a:p>
            <a:endParaRPr lang="en-US" dirty="0"/>
          </a:p>
          <a:p>
            <a:endParaRPr lang="en-US" dirty="0" smtClean="0"/>
          </a:p>
          <a:p>
            <a:endParaRPr lang="en-US" dirty="0"/>
          </a:p>
        </p:txBody>
      </p:sp>
      <p:sp>
        <p:nvSpPr>
          <p:cNvPr id="3" name="Title 2"/>
          <p:cNvSpPr>
            <a:spLocks noGrp="1"/>
          </p:cNvSpPr>
          <p:nvPr>
            <p:ph type="title"/>
          </p:nvPr>
        </p:nvSpPr>
        <p:spPr>
          <a:xfrm>
            <a:off x="228600" y="355847"/>
            <a:ext cx="8686060" cy="1054394"/>
          </a:xfrm>
        </p:spPr>
        <p:txBody>
          <a:bodyPr/>
          <a:lstStyle/>
          <a:p>
            <a:r>
              <a:rPr lang="en-US" sz="4000" dirty="0" smtClean="0"/>
              <a:t>Appreciating The Digital Divide</a:t>
            </a:r>
            <a:endParaRPr lang="en-US" sz="4000" dirty="0"/>
          </a:p>
        </p:txBody>
      </p:sp>
      <p:pic>
        <p:nvPicPr>
          <p:cNvPr id="1026" name="Picture 2" descr="Image result for young versus old, technolo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2577" y="4953000"/>
            <a:ext cx="5362823" cy="1668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70475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800" dirty="0"/>
              <a:t>How many currently use apps in your professional practice?</a:t>
            </a:r>
          </a:p>
          <a:p>
            <a:endParaRPr lang="en-US" sz="2800" dirty="0" smtClean="0"/>
          </a:p>
          <a:p>
            <a:r>
              <a:rPr lang="en-US" sz="2800" dirty="0" smtClean="0"/>
              <a:t>Which </a:t>
            </a:r>
            <a:r>
              <a:rPr lang="en-US" sz="2800" dirty="0"/>
              <a:t>ones do you find most useful?</a:t>
            </a:r>
          </a:p>
          <a:p>
            <a:endParaRPr lang="en-US" dirty="0"/>
          </a:p>
        </p:txBody>
      </p:sp>
      <p:sp>
        <p:nvSpPr>
          <p:cNvPr id="3" name="Title 2"/>
          <p:cNvSpPr>
            <a:spLocks noGrp="1"/>
          </p:cNvSpPr>
          <p:nvPr>
            <p:ph type="title"/>
          </p:nvPr>
        </p:nvSpPr>
        <p:spPr/>
        <p:txBody>
          <a:bodyPr/>
          <a:lstStyle/>
          <a:p>
            <a:r>
              <a:rPr lang="en-US" sz="4000" dirty="0" smtClean="0"/>
              <a:t>Health and Safety Apps</a:t>
            </a:r>
            <a:endParaRPr lang="en-US" sz="4000" dirty="0"/>
          </a:p>
        </p:txBody>
      </p:sp>
    </p:spTree>
    <p:extLst>
      <p:ext uri="{BB962C8B-B14F-4D97-AF65-F5344CB8AC3E}">
        <p14:creationId xmlns:p14="http://schemas.microsoft.com/office/powerpoint/2010/main" val="42460508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3200" dirty="0" smtClean="0"/>
              <a:t>This is not just Scott’s list!</a:t>
            </a:r>
          </a:p>
          <a:p>
            <a:r>
              <a:rPr lang="en-US" sz="3200" dirty="0" smtClean="0"/>
              <a:t>Practicing EHS professionals from around the USA were queried to obtain feedback on use of health and safety related apps</a:t>
            </a:r>
          </a:p>
          <a:p>
            <a:r>
              <a:rPr lang="en-US" sz="3200" dirty="0" smtClean="0"/>
              <a:t>The following represents a summary of the feedback obtained</a:t>
            </a:r>
            <a:endParaRPr lang="en-US" sz="3200" dirty="0"/>
          </a:p>
        </p:txBody>
      </p:sp>
      <p:sp>
        <p:nvSpPr>
          <p:cNvPr id="3" name="Title 2"/>
          <p:cNvSpPr>
            <a:spLocks noGrp="1"/>
          </p:cNvSpPr>
          <p:nvPr>
            <p:ph type="title"/>
          </p:nvPr>
        </p:nvSpPr>
        <p:spPr/>
        <p:txBody>
          <a:bodyPr/>
          <a:lstStyle/>
          <a:p>
            <a:r>
              <a:rPr lang="en-US" sz="4000" dirty="0" smtClean="0"/>
              <a:t>Survey of EHS Professionals</a:t>
            </a:r>
            <a:endParaRPr lang="en-US" sz="4000" dirty="0"/>
          </a:p>
        </p:txBody>
      </p:sp>
    </p:spTree>
    <p:extLst>
      <p:ext uri="{BB962C8B-B14F-4D97-AF65-F5344CB8AC3E}">
        <p14:creationId xmlns:p14="http://schemas.microsoft.com/office/powerpoint/2010/main" val="373708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sz="4000" dirty="0" smtClean="0"/>
              <a:t>Top Three Responses</a:t>
            </a:r>
            <a:endParaRPr lang="en-US" sz="40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384" y="2127565"/>
            <a:ext cx="2346816" cy="416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2144917"/>
            <a:ext cx="2346816" cy="416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400" y="2132846"/>
            <a:ext cx="2346816" cy="416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1185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7"/>
                                        </p:tgtEl>
                                        <p:attrNameLst>
                                          <p:attrName>style.visibility</p:attrName>
                                        </p:attrNameLst>
                                      </p:cBhvr>
                                      <p:to>
                                        <p:strVal val="visible"/>
                                      </p:to>
                                    </p:set>
                                    <p:anim calcmode="lin" valueType="num">
                                      <p:cBhvr additive="base">
                                        <p:cTn id="11" dur="500" fill="hold"/>
                                        <p:tgtEl>
                                          <p:spTgt spid="1027"/>
                                        </p:tgtEl>
                                        <p:attrNameLst>
                                          <p:attrName>ppt_x</p:attrName>
                                        </p:attrNameLst>
                                      </p:cBhvr>
                                      <p:tavLst>
                                        <p:tav tm="0">
                                          <p:val>
                                            <p:strVal val="#ppt_x"/>
                                          </p:val>
                                        </p:tav>
                                        <p:tav tm="100000">
                                          <p:val>
                                            <p:strVal val="#ppt_x"/>
                                          </p:val>
                                        </p:tav>
                                      </p:tavLst>
                                    </p:anim>
                                    <p:anim calcmode="lin" valueType="num">
                                      <p:cBhvr additive="base">
                                        <p:cTn id="12" dur="500" fill="hold"/>
                                        <p:tgtEl>
                                          <p:spTgt spid="102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29"/>
                                        </p:tgtEl>
                                        <p:attrNameLst>
                                          <p:attrName>style.visibility</p:attrName>
                                        </p:attrNameLst>
                                      </p:cBhvr>
                                      <p:to>
                                        <p:strVal val="visible"/>
                                      </p:to>
                                    </p:set>
                                    <p:anim calcmode="lin" valueType="num">
                                      <p:cBhvr additive="base">
                                        <p:cTn id="15" dur="500" fill="hold"/>
                                        <p:tgtEl>
                                          <p:spTgt spid="1029"/>
                                        </p:tgtEl>
                                        <p:attrNameLst>
                                          <p:attrName>ppt_x</p:attrName>
                                        </p:attrNameLst>
                                      </p:cBhvr>
                                      <p:tavLst>
                                        <p:tav tm="0">
                                          <p:val>
                                            <p:strVal val="#ppt_x"/>
                                          </p:val>
                                        </p:tav>
                                        <p:tav tm="100000">
                                          <p:val>
                                            <p:strVal val="#ppt_x"/>
                                          </p:val>
                                        </p:tav>
                                      </p:tavLst>
                                    </p:anim>
                                    <p:anim calcmode="lin" valueType="num">
                                      <p:cBhvr additive="base">
                                        <p:cTn id="16"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6153" y="1752600"/>
            <a:ext cx="8407893" cy="4407408"/>
          </a:xfrm>
        </p:spPr>
        <p:txBody>
          <a:bodyPr/>
          <a:lstStyle/>
          <a:p>
            <a:r>
              <a:rPr lang="en-US" dirty="0" smtClean="0"/>
              <a:t>Why the need for real time weather information? </a:t>
            </a:r>
          </a:p>
          <a:p>
            <a:pPr marL="45720" indent="0">
              <a:buNone/>
            </a:pPr>
            <a:endParaRPr lang="en-US" dirty="0"/>
          </a:p>
          <a:p>
            <a:pPr marL="45720" indent="0">
              <a:buNone/>
            </a:pPr>
            <a:endParaRPr lang="en-US" dirty="0" smtClean="0"/>
          </a:p>
        </p:txBody>
      </p:sp>
      <p:sp>
        <p:nvSpPr>
          <p:cNvPr id="3" name="Title 2"/>
          <p:cNvSpPr>
            <a:spLocks noGrp="1"/>
          </p:cNvSpPr>
          <p:nvPr>
            <p:ph type="title"/>
          </p:nvPr>
        </p:nvSpPr>
        <p:spPr/>
        <p:txBody>
          <a:bodyPr/>
          <a:lstStyle/>
          <a:p>
            <a:r>
              <a:rPr lang="en-US" sz="4000" dirty="0" smtClean="0"/>
              <a:t>Weather Apps</a:t>
            </a:r>
            <a:endParaRPr lang="en-US" sz="4000" dirty="0"/>
          </a:p>
        </p:txBody>
      </p:sp>
      <p:sp>
        <p:nvSpPr>
          <p:cNvPr id="4" name="TextBox 3"/>
          <p:cNvSpPr txBox="1"/>
          <p:nvPr/>
        </p:nvSpPr>
        <p:spPr>
          <a:xfrm>
            <a:off x="762000" y="2331184"/>
            <a:ext cx="7696200" cy="1631216"/>
          </a:xfrm>
          <a:prstGeom prst="rect">
            <a:avLst/>
          </a:prstGeom>
          <a:solidFill>
            <a:schemeClr val="tx2"/>
          </a:solidFill>
          <a:ln w="38100">
            <a:solidFill>
              <a:schemeClr val="bg1"/>
            </a:solidFill>
          </a:ln>
        </p:spPr>
        <p:txBody>
          <a:bodyPr wrap="square" rtlCol="0">
            <a:spAutoFit/>
          </a:bodyPr>
          <a:lstStyle/>
          <a:p>
            <a:r>
              <a:rPr lang="en-US" sz="2000" dirty="0" smtClean="0">
                <a:solidFill>
                  <a:schemeClr val="bg1"/>
                </a:solidFill>
              </a:rPr>
              <a:t>Based on National Weather Service and Associated Press reports, approximately 140 deaths have been attributed to flooding in 2016.</a:t>
            </a:r>
          </a:p>
          <a:p>
            <a:endParaRPr lang="en-US" sz="2000" dirty="0">
              <a:solidFill>
                <a:schemeClr val="bg1"/>
              </a:solidFill>
            </a:endParaRPr>
          </a:p>
          <a:p>
            <a:r>
              <a:rPr lang="en-US" sz="2000" dirty="0" smtClean="0">
                <a:solidFill>
                  <a:schemeClr val="bg1"/>
                </a:solidFill>
              </a:rPr>
              <a:t>Texas has had the highest number of flood deaths with at least 77 related fatalities during 2015-2016. (8 in Houston in April 2016)</a:t>
            </a:r>
            <a:endParaRPr lang="en-US" sz="2000"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4495800"/>
            <a:ext cx="1828800" cy="18288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2715" y="4495800"/>
            <a:ext cx="2063685" cy="185837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7000" y="4562475"/>
            <a:ext cx="1685925" cy="1695450"/>
          </a:xfrm>
          <a:prstGeom prst="rect">
            <a:avLst/>
          </a:prstGeom>
        </p:spPr>
      </p:pic>
    </p:spTree>
    <p:extLst>
      <p:ext uri="{BB962C8B-B14F-4D97-AF65-F5344CB8AC3E}">
        <p14:creationId xmlns:p14="http://schemas.microsoft.com/office/powerpoint/2010/main" val="43369001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rid">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Grid</Template>
  <TotalTime>1167</TotalTime>
  <Words>1553</Words>
  <Application>Microsoft Office PowerPoint</Application>
  <PresentationFormat>On-screen Show (4:3)</PresentationFormat>
  <Paragraphs>182</Paragraphs>
  <Slides>33</Slides>
  <Notes>21</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Franklin Gothic Medium</vt:lpstr>
      <vt:lpstr>Wingdings</vt:lpstr>
      <vt:lpstr>Wingdings 2</vt:lpstr>
      <vt:lpstr>Grid</vt:lpstr>
      <vt:lpstr>Discovering the World of “Digital Safety”:   Amazing Tools Available at Your Fingertips  That You Might Not Have Known About  </vt:lpstr>
      <vt:lpstr>Digital Safety</vt:lpstr>
      <vt:lpstr>Disclaimer</vt:lpstr>
      <vt:lpstr>The term “App”</vt:lpstr>
      <vt:lpstr>Appreciating The Digital Divide</vt:lpstr>
      <vt:lpstr>Health and Safety Apps</vt:lpstr>
      <vt:lpstr>Survey of EHS Professionals</vt:lpstr>
      <vt:lpstr>Top Three Responses</vt:lpstr>
      <vt:lpstr>Weather Apps</vt:lpstr>
      <vt:lpstr>Weather Apps </vt:lpstr>
      <vt:lpstr>Lightning Strike Alerts</vt:lpstr>
      <vt:lpstr>Niosh ladder safety </vt:lpstr>
      <vt:lpstr>NIOSH Ladder Safety</vt:lpstr>
      <vt:lpstr>NIOSH Ladder Safety</vt:lpstr>
      <vt:lpstr>NIOSH Ladder Safety</vt:lpstr>
      <vt:lpstr>NIOSH Ladder Safety</vt:lpstr>
      <vt:lpstr>NIOSH Sound Level Meter</vt:lpstr>
      <vt:lpstr>NIOSH Sound Level Meter</vt:lpstr>
      <vt:lpstr>NIOSH Sound Level Meter</vt:lpstr>
      <vt:lpstr>AIHA IH Calculator</vt:lpstr>
      <vt:lpstr>OSHA HEAT INDEX CALCULATOR </vt:lpstr>
      <vt:lpstr>OSHA Heat Index Calculator</vt:lpstr>
      <vt:lpstr>Emergency Response Guide (2016)</vt:lpstr>
      <vt:lpstr>WISER</vt:lpstr>
      <vt:lpstr>PEDSAFE </vt:lpstr>
      <vt:lpstr>PEDsafe</vt:lpstr>
      <vt:lpstr>PedSafe</vt:lpstr>
      <vt:lpstr>Exam Prep Apps</vt:lpstr>
      <vt:lpstr>Other helpful tools</vt:lpstr>
      <vt:lpstr>Needs assessment</vt:lpstr>
      <vt:lpstr>Summary</vt:lpstr>
      <vt:lpstr>Thank you!</vt:lpstr>
      <vt:lpstr>References</vt:lpstr>
    </vt:vector>
  </TitlesOfParts>
  <Company>UTHealth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Patlovich, Scott J</dc:creator>
  <cp:lastModifiedBy>Patlovich, Scott J</cp:lastModifiedBy>
  <cp:revision>69</cp:revision>
  <dcterms:created xsi:type="dcterms:W3CDTF">2017-02-13T20:11:20Z</dcterms:created>
  <dcterms:modified xsi:type="dcterms:W3CDTF">2019-09-09T11:59:27Z</dcterms:modified>
</cp:coreProperties>
</file>