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8"/>
  </p:notesMasterIdLst>
  <p:handoutMasterIdLst>
    <p:handoutMasterId r:id="rId29"/>
  </p:handoutMasterIdLst>
  <p:sldIdLst>
    <p:sldId id="271" r:id="rId2"/>
    <p:sldId id="298" r:id="rId3"/>
    <p:sldId id="297" r:id="rId4"/>
    <p:sldId id="299" r:id="rId5"/>
    <p:sldId id="302" r:id="rId6"/>
    <p:sldId id="257" r:id="rId7"/>
    <p:sldId id="295" r:id="rId8"/>
    <p:sldId id="283" r:id="rId9"/>
    <p:sldId id="294" r:id="rId10"/>
    <p:sldId id="304" r:id="rId11"/>
    <p:sldId id="308" r:id="rId12"/>
    <p:sldId id="310" r:id="rId13"/>
    <p:sldId id="300" r:id="rId14"/>
    <p:sldId id="291" r:id="rId15"/>
    <p:sldId id="306" r:id="rId16"/>
    <p:sldId id="301" r:id="rId17"/>
    <p:sldId id="305" r:id="rId18"/>
    <p:sldId id="293" r:id="rId19"/>
    <p:sldId id="275" r:id="rId20"/>
    <p:sldId id="286" r:id="rId21"/>
    <p:sldId id="292" r:id="rId22"/>
    <p:sldId id="279" r:id="rId23"/>
    <p:sldId id="274" r:id="rId24"/>
    <p:sldId id="311" r:id="rId25"/>
    <p:sldId id="276" r:id="rId26"/>
    <p:sldId id="273" r:id="rId2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5"/>
    <a:srgbClr val="FFC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2857"/>
  </p:normalViewPr>
  <p:slideViewPr>
    <p:cSldViewPr snapToGrid="0" snapToObjects="1">
      <p:cViewPr varScale="1">
        <p:scale>
          <a:sx n="91" d="100"/>
          <a:sy n="91" d="100"/>
        </p:scale>
        <p:origin x="39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435"/>
            </a:solidFill>
            <a:ln>
              <a:solidFill>
                <a:schemeClr val="accent6">
                  <a:lumMod val="50000"/>
                </a:schemeClr>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rgbClr val="00643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Sheet1!$A$1:$A$12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Sheet1!$B$1:$B$12</c:f>
              <c:numCache>
                <c:formatCode>General</c:formatCode>
                <c:ptCount val="12"/>
                <c:pt idx="0">
                  <c:v>71</c:v>
                </c:pt>
                <c:pt idx="1">
                  <c:v>72</c:v>
                </c:pt>
                <c:pt idx="2">
                  <c:v>68</c:v>
                </c:pt>
                <c:pt idx="3">
                  <c:v>69</c:v>
                </c:pt>
                <c:pt idx="4">
                  <c:v>69</c:v>
                </c:pt>
                <c:pt idx="5">
                  <c:v>56</c:v>
                </c:pt>
                <c:pt idx="6">
                  <c:v>65</c:v>
                </c:pt>
                <c:pt idx="7">
                  <c:v>58</c:v>
                </c:pt>
                <c:pt idx="8">
                  <c:v>44</c:v>
                </c:pt>
                <c:pt idx="9">
                  <c:v>68</c:v>
                </c:pt>
                <c:pt idx="10">
                  <c:v>53</c:v>
                </c:pt>
                <c:pt idx="11">
                  <c:v>58</c:v>
                </c:pt>
              </c:numCache>
            </c:numRef>
          </c:val>
          <c:extLst>
            <c:ext xmlns:c16="http://schemas.microsoft.com/office/drawing/2014/chart" uri="{C3380CC4-5D6E-409C-BE32-E72D297353CC}">
              <c16:uniqueId val="{00000000-AFC1-4F40-BFF5-FE93090D7D81}"/>
            </c:ext>
          </c:extLst>
        </c:ser>
        <c:dLbls>
          <c:dLblPos val="outEnd"/>
          <c:showLegendKey val="0"/>
          <c:showVal val="1"/>
          <c:showCatName val="0"/>
          <c:showSerName val="0"/>
          <c:showPercent val="0"/>
          <c:showBubbleSize val="0"/>
        </c:dLbls>
        <c:gapWidth val="444"/>
        <c:overlap val="-90"/>
        <c:axId val="756009464"/>
        <c:axId val="756024880"/>
      </c:barChart>
      <c:catAx>
        <c:axId val="756009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rgbClr val="006435"/>
                </a:solidFill>
                <a:latin typeface="+mn-lt"/>
                <a:ea typeface="+mn-ea"/>
                <a:cs typeface="+mn-cs"/>
              </a:defRPr>
            </a:pPr>
            <a:endParaRPr lang="en-US"/>
          </a:p>
        </c:txPr>
        <c:crossAx val="756024880"/>
        <c:crosses val="autoZero"/>
        <c:auto val="1"/>
        <c:lblAlgn val="ctr"/>
        <c:lblOffset val="100"/>
        <c:noMultiLvlLbl val="0"/>
      </c:catAx>
      <c:valAx>
        <c:axId val="756024880"/>
        <c:scaling>
          <c:orientation val="minMax"/>
        </c:scaling>
        <c:delete val="1"/>
        <c:axPos val="l"/>
        <c:numFmt formatCode="General" sourceLinked="1"/>
        <c:majorTickMark val="none"/>
        <c:minorTickMark val="none"/>
        <c:tickLblPos val="nextTo"/>
        <c:crossAx val="75600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0E8ECA-C7AC-7845-A52E-00AE81A0CC6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0DE0BA-64B4-DD44-9FA6-404C16158E9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6A4A579-9890-AC44-A4D0-F6C5D4CEAE70}" type="datetimeFigureOut">
              <a:rPr lang="en-US" smtClean="0"/>
              <a:t>9/11/2020</a:t>
            </a:fld>
            <a:endParaRPr lang="en-US" dirty="0"/>
          </a:p>
        </p:txBody>
      </p:sp>
      <p:sp>
        <p:nvSpPr>
          <p:cNvPr id="4" name="Footer Placeholder 3">
            <a:extLst>
              <a:ext uri="{FF2B5EF4-FFF2-40B4-BE49-F238E27FC236}">
                <a16:creationId xmlns:a16="http://schemas.microsoft.com/office/drawing/2014/main" id="{469F301E-7D39-EE44-BFB0-3608278CB21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6AAF8-E2E9-094C-953C-61C622266DD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FB0EBD3-2B10-3B48-AEE7-73230F37DF57}" type="slidenum">
              <a:rPr lang="en-US" smtClean="0"/>
              <a:t>‹#›</a:t>
            </a:fld>
            <a:endParaRPr lang="en-US" dirty="0"/>
          </a:p>
        </p:txBody>
      </p:sp>
    </p:spTree>
    <p:extLst>
      <p:ext uri="{BB962C8B-B14F-4D97-AF65-F5344CB8AC3E}">
        <p14:creationId xmlns:p14="http://schemas.microsoft.com/office/powerpoint/2010/main" val="71163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32B7095-64FF-254B-B1E8-5A6E981E7298}" type="datetimeFigureOut">
              <a:rPr lang="en-US" smtClean="0"/>
              <a:t>9/11/2020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14DEE30-9F32-CF4E-8610-51EDD936FF61}" type="slidenum">
              <a:rPr lang="en-US" smtClean="0"/>
              <a:t>‹#›</a:t>
            </a:fld>
            <a:endParaRPr lang="en-US" dirty="0"/>
          </a:p>
        </p:txBody>
      </p:sp>
    </p:spTree>
    <p:extLst>
      <p:ext uri="{BB962C8B-B14F-4D97-AF65-F5344CB8AC3E}">
        <p14:creationId xmlns:p14="http://schemas.microsoft.com/office/powerpoint/2010/main" val="103649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a:t>
            </a:fld>
            <a:endParaRPr lang="en-US" dirty="0"/>
          </a:p>
        </p:txBody>
      </p:sp>
    </p:spTree>
    <p:extLst>
      <p:ext uri="{BB962C8B-B14F-4D97-AF65-F5344CB8AC3E}">
        <p14:creationId xmlns:p14="http://schemas.microsoft.com/office/powerpoint/2010/main" val="117577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3</a:t>
            </a:fld>
            <a:endParaRPr lang="en-US" dirty="0"/>
          </a:p>
        </p:txBody>
      </p:sp>
    </p:spTree>
    <p:extLst>
      <p:ext uri="{BB962C8B-B14F-4D97-AF65-F5344CB8AC3E}">
        <p14:creationId xmlns:p14="http://schemas.microsoft.com/office/powerpoint/2010/main" val="188457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8</a:t>
            </a:fld>
            <a:endParaRPr lang="en-US"/>
          </a:p>
        </p:txBody>
      </p:sp>
    </p:spTree>
    <p:extLst>
      <p:ext uri="{BB962C8B-B14F-4D97-AF65-F5344CB8AC3E}">
        <p14:creationId xmlns:p14="http://schemas.microsoft.com/office/powerpoint/2010/main" val="387475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&amp; Alarm sample</a:t>
            </a:r>
          </a:p>
        </p:txBody>
      </p:sp>
      <p:sp>
        <p:nvSpPr>
          <p:cNvPr id="4" name="Slide Number Placeholder 3"/>
          <p:cNvSpPr>
            <a:spLocks noGrp="1"/>
          </p:cNvSpPr>
          <p:nvPr>
            <p:ph type="sldNum" sz="quarter" idx="5"/>
          </p:nvPr>
        </p:nvSpPr>
        <p:spPr/>
        <p:txBody>
          <a:bodyPr/>
          <a:lstStyle/>
          <a:p>
            <a:fld id="{814DEE30-9F32-CF4E-8610-51EDD936FF61}" type="slidenum">
              <a:rPr lang="en-US" smtClean="0"/>
              <a:t>11</a:t>
            </a:fld>
            <a:endParaRPr lang="en-US" dirty="0"/>
          </a:p>
        </p:txBody>
      </p:sp>
    </p:spTree>
    <p:extLst>
      <p:ext uri="{BB962C8B-B14F-4D97-AF65-F5344CB8AC3E}">
        <p14:creationId xmlns:p14="http://schemas.microsoft.com/office/powerpoint/2010/main" val="1032092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74D58A4-297B-42AE-B4EC-2E4155E7D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07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dirty="0"/>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50346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A sign on the side of a mountain&#10;&#10;Description automatically generated">
            <a:extLst>
              <a:ext uri="{FF2B5EF4-FFF2-40B4-BE49-F238E27FC236}">
                <a16:creationId xmlns:a16="http://schemas.microsoft.com/office/drawing/2014/main" id="{0912FAE8-3A87-44FA-A8BD-3339CB7C61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49914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362942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dirty="0"/>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Tree>
    <p:extLst>
      <p:ext uri="{BB962C8B-B14F-4D97-AF65-F5344CB8AC3E}">
        <p14:creationId xmlns:p14="http://schemas.microsoft.com/office/powerpoint/2010/main" val="242964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dirty="0"/>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70761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a:p>
            <a:pPr lvl="2"/>
            <a:r>
              <a:rPr lang="en-US" dirty="0"/>
              <a:t>Third level copy Arial 20 </a:t>
            </a:r>
            <a:r>
              <a:rPr lang="en-US" dirty="0" err="1"/>
              <a:t>pt</a:t>
            </a:r>
            <a:r>
              <a:rPr lang="en-US" dirty="0"/>
              <a:t> font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39388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dirty="0"/>
              <a:t>Main copy shouldn’t be larger than Arial, 28 </a:t>
            </a:r>
            <a:r>
              <a:rPr lang="en-US" dirty="0" err="1"/>
              <a:t>pt</a:t>
            </a:r>
            <a:r>
              <a:rPr lang="en-US" dirty="0"/>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dirty="0"/>
              <a:t>Uppercase letters for second level numbered list</a:t>
            </a:r>
          </a:p>
          <a:p>
            <a:pPr lvl="1"/>
            <a:r>
              <a:rPr lang="en-US" dirty="0"/>
              <a:t>Second level copy Arial, 24 </a:t>
            </a:r>
            <a:r>
              <a:rPr lang="en-US" dirty="0" err="1"/>
              <a:t>pt</a:t>
            </a:r>
            <a:r>
              <a:rPr lang="en-US" dirty="0"/>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dirty="0"/>
              <a:t>Lowercase letters for third level numbered list</a:t>
            </a:r>
          </a:p>
          <a:p>
            <a:pPr lvl="2"/>
            <a:r>
              <a:rPr lang="en-US" dirty="0"/>
              <a:t>Third level copy Arial 20 </a:t>
            </a:r>
            <a:r>
              <a:rPr lang="en-US" dirty="0" err="1"/>
              <a:t>pt</a:t>
            </a:r>
            <a:r>
              <a:rPr lang="en-US" dirty="0"/>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dirty="0"/>
              <a:t>Roman numerals for fourth level numbered list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3219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1980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dirty="0"/>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dirty="0"/>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9593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dirty="0"/>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61450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dirty="0"/>
          </a:p>
        </p:txBody>
      </p:sp>
    </p:spTree>
    <p:extLst>
      <p:ext uri="{BB962C8B-B14F-4D97-AF65-F5344CB8AC3E}">
        <p14:creationId xmlns:p14="http://schemas.microsoft.com/office/powerpoint/2010/main" val="678724126"/>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8" r:id="rId3"/>
    <p:sldLayoutId id="2147483704" r:id="rId4"/>
    <p:sldLayoutId id="2147483696" r:id="rId5"/>
    <p:sldLayoutId id="2147483705" r:id="rId6"/>
    <p:sldLayoutId id="2147483699" r:id="rId7"/>
    <p:sldLayoutId id="2147483700" r:id="rId8"/>
    <p:sldLayoutId id="2147483701" r:id="rId9"/>
    <p:sldLayoutId id="2147483702" r:id="rId10"/>
    <p:sldLayoutId id="2147483706"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4957-000E-4AA2-86CD-204632D8B9CB}"/>
              </a:ext>
            </a:extLst>
          </p:cNvPr>
          <p:cNvSpPr>
            <a:spLocks noGrp="1"/>
          </p:cNvSpPr>
          <p:nvPr>
            <p:ph type="title"/>
          </p:nvPr>
        </p:nvSpPr>
        <p:spPr>
          <a:xfrm>
            <a:off x="1676400" y="1618833"/>
            <a:ext cx="9497682" cy="1828799"/>
          </a:xfrm>
        </p:spPr>
        <p:txBody>
          <a:bodyPr>
            <a:normAutofit/>
          </a:bodyPr>
          <a:lstStyle/>
          <a:p>
            <a:r>
              <a:rPr lang="en-US" sz="4400" dirty="0"/>
              <a:t>Those Annoying Backup Alarms, is there a better solution?</a:t>
            </a:r>
          </a:p>
        </p:txBody>
      </p:sp>
      <p:sp>
        <p:nvSpPr>
          <p:cNvPr id="3" name="Content Placeholder 2">
            <a:extLst>
              <a:ext uri="{FF2B5EF4-FFF2-40B4-BE49-F238E27FC236}">
                <a16:creationId xmlns:a16="http://schemas.microsoft.com/office/drawing/2014/main" id="{D1785B76-CF26-4F87-94C1-79D1FD190ECF}"/>
              </a:ext>
            </a:extLst>
          </p:cNvPr>
          <p:cNvSpPr>
            <a:spLocks noGrp="1"/>
          </p:cNvSpPr>
          <p:nvPr>
            <p:ph sz="quarter" idx="10"/>
          </p:nvPr>
        </p:nvSpPr>
        <p:spPr>
          <a:xfrm>
            <a:off x="1676401" y="4805335"/>
            <a:ext cx="9497681" cy="2159602"/>
          </a:xfrm>
        </p:spPr>
        <p:txBody>
          <a:bodyPr>
            <a:normAutofit fontScale="92500" lnSpcReduction="20000"/>
          </a:bodyPr>
          <a:lstStyle/>
          <a:p>
            <a:r>
              <a:rPr lang="en-US" dirty="0"/>
              <a:t>Rick Kilpatrick, Ph.D., CSP</a:t>
            </a:r>
          </a:p>
          <a:p>
            <a:r>
              <a:rPr lang="en-US" dirty="0"/>
              <a:t>Corporate Health &amp; Safety Manager</a:t>
            </a:r>
          </a:p>
          <a:p>
            <a:r>
              <a:rPr lang="en-US" dirty="0"/>
              <a:t>Shurtape Technologies, LLC</a:t>
            </a:r>
          </a:p>
          <a:p>
            <a:endParaRPr lang="en-US" dirty="0"/>
          </a:p>
          <a:p>
            <a:r>
              <a:rPr lang="en-US" dirty="0"/>
              <a:t>Western Carolina Chapter, ASSP</a:t>
            </a:r>
          </a:p>
        </p:txBody>
      </p:sp>
      <p:pic>
        <p:nvPicPr>
          <p:cNvPr id="7" name="Picture 6" descr="A person wearing a suit and tie smiling at the camera&#10;&#10;Description automatically generated">
            <a:extLst>
              <a:ext uri="{FF2B5EF4-FFF2-40B4-BE49-F238E27FC236}">
                <a16:creationId xmlns:a16="http://schemas.microsoft.com/office/drawing/2014/main" id="{0E434BAA-E63C-492A-83C0-68A70390A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0408" y="3429000"/>
            <a:ext cx="2173609" cy="3019797"/>
          </a:xfrm>
          <a:prstGeom prst="rect">
            <a:avLst/>
          </a:prstGeom>
        </p:spPr>
      </p:pic>
    </p:spTree>
    <p:extLst>
      <p:ext uri="{BB962C8B-B14F-4D97-AF65-F5344CB8AC3E}">
        <p14:creationId xmlns:p14="http://schemas.microsoft.com/office/powerpoint/2010/main" val="146411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a:xfrm>
            <a:off x="1670816" y="2316078"/>
            <a:ext cx="10205874" cy="2225841"/>
          </a:xfrm>
        </p:spPr>
        <p:txBody>
          <a:bodyPr/>
          <a:lstStyle/>
          <a:p>
            <a:r>
              <a:rPr lang="en-US" dirty="0"/>
              <a:t>Broadband Reversing Alarms</a:t>
            </a:r>
          </a:p>
        </p:txBody>
      </p:sp>
    </p:spTree>
    <p:extLst>
      <p:ext uri="{BB962C8B-B14F-4D97-AF65-F5344CB8AC3E}">
        <p14:creationId xmlns:p14="http://schemas.microsoft.com/office/powerpoint/2010/main" val="149033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1D41-ABA3-4B15-9CFE-678A6C62904D}"/>
              </a:ext>
            </a:extLst>
          </p:cNvPr>
          <p:cNvSpPr>
            <a:spLocks noGrp="1"/>
          </p:cNvSpPr>
          <p:nvPr>
            <p:ph type="title"/>
          </p:nvPr>
        </p:nvSpPr>
        <p:spPr/>
        <p:txBody>
          <a:bodyPr>
            <a:normAutofit/>
          </a:bodyPr>
          <a:lstStyle/>
          <a:p>
            <a:r>
              <a:rPr lang="en-GB" dirty="0"/>
              <a:t>Broadband Alarms</a:t>
            </a:r>
            <a:br>
              <a:rPr lang="en-GB" dirty="0"/>
            </a:br>
            <a:endParaRPr lang="en-US" dirty="0"/>
          </a:p>
        </p:txBody>
      </p:sp>
      <p:sp>
        <p:nvSpPr>
          <p:cNvPr id="4" name="Slide Number Placeholder 3">
            <a:extLst>
              <a:ext uri="{FF2B5EF4-FFF2-40B4-BE49-F238E27FC236}">
                <a16:creationId xmlns:a16="http://schemas.microsoft.com/office/drawing/2014/main" id="{E03D7CFA-B8E1-4C04-91B9-B6E320A516BD}"/>
              </a:ext>
            </a:extLst>
          </p:cNvPr>
          <p:cNvSpPr>
            <a:spLocks noGrp="1"/>
          </p:cNvSpPr>
          <p:nvPr>
            <p:ph type="sldNum" sz="quarter" idx="12"/>
          </p:nvPr>
        </p:nvSpPr>
        <p:spPr/>
        <p:txBody>
          <a:bodyPr/>
          <a:lstStyle/>
          <a:p>
            <a:fld id="{FE64FAF0-67D6-8641-82FF-792E6360F5A5}" type="slidenum">
              <a:rPr lang="en-US" smtClean="0"/>
              <a:pPr/>
              <a:t>11</a:t>
            </a:fld>
            <a:endParaRPr lang="en-US" dirty="0"/>
          </a:p>
        </p:txBody>
      </p:sp>
      <p:pic>
        <p:nvPicPr>
          <p:cNvPr id="8" name="Picture 7">
            <a:extLst>
              <a:ext uri="{FF2B5EF4-FFF2-40B4-BE49-F238E27FC236}">
                <a16:creationId xmlns:a16="http://schemas.microsoft.com/office/drawing/2014/main" id="{55E495E9-838E-4117-8932-D4CDED5EC673}"/>
              </a:ext>
            </a:extLst>
          </p:cNvPr>
          <p:cNvPicPr>
            <a:picLocks noChangeAspect="1"/>
          </p:cNvPicPr>
          <p:nvPr/>
        </p:nvPicPr>
        <p:blipFill>
          <a:blip r:embed="rId3"/>
          <a:stretch>
            <a:fillRect/>
          </a:stretch>
        </p:blipFill>
        <p:spPr>
          <a:xfrm>
            <a:off x="758935" y="1238360"/>
            <a:ext cx="4243989" cy="2881898"/>
          </a:xfrm>
          <a:prstGeom prst="rect">
            <a:avLst/>
          </a:prstGeom>
        </p:spPr>
      </p:pic>
      <p:pic>
        <p:nvPicPr>
          <p:cNvPr id="9" name="Picture 8">
            <a:extLst>
              <a:ext uri="{FF2B5EF4-FFF2-40B4-BE49-F238E27FC236}">
                <a16:creationId xmlns:a16="http://schemas.microsoft.com/office/drawing/2014/main" id="{C686250C-58EF-41C0-861E-D9139A4ED343}"/>
              </a:ext>
            </a:extLst>
          </p:cNvPr>
          <p:cNvPicPr>
            <a:picLocks noChangeAspect="1"/>
          </p:cNvPicPr>
          <p:nvPr/>
        </p:nvPicPr>
        <p:blipFill>
          <a:blip r:embed="rId4"/>
          <a:stretch>
            <a:fillRect/>
          </a:stretch>
        </p:blipFill>
        <p:spPr>
          <a:xfrm>
            <a:off x="5339146" y="2539108"/>
            <a:ext cx="5238750" cy="3162300"/>
          </a:xfrm>
          <a:prstGeom prst="rect">
            <a:avLst/>
          </a:prstGeom>
        </p:spPr>
      </p:pic>
      <p:sp>
        <p:nvSpPr>
          <p:cNvPr id="10" name="Text Box 243">
            <a:extLst>
              <a:ext uri="{FF2B5EF4-FFF2-40B4-BE49-F238E27FC236}">
                <a16:creationId xmlns:a16="http://schemas.microsoft.com/office/drawing/2014/main" id="{6EBF9779-9234-49D4-832E-C95C6E38A2D9}"/>
              </a:ext>
            </a:extLst>
          </p:cNvPr>
          <p:cNvSpPr txBox="1">
            <a:spLocks noChangeArrowheads="1"/>
          </p:cNvSpPr>
          <p:nvPr/>
        </p:nvSpPr>
        <p:spPr bwMode="auto">
          <a:xfrm>
            <a:off x="1346693" y="4273576"/>
            <a:ext cx="76486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US" altLang="en-US" sz="2000" b="1" dirty="0"/>
              <a:t>BBS–77</a:t>
            </a:r>
            <a:r>
              <a:rPr lang="en-US" altLang="en-US" sz="2000" dirty="0"/>
              <a:t> (77 dBA)</a:t>
            </a:r>
            <a:r>
              <a:rPr lang="en-US" altLang="en-US" sz="2000" b="1" dirty="0"/>
              <a:t> </a:t>
            </a:r>
          </a:p>
          <a:p>
            <a:pPr marL="342900" indent="-342900">
              <a:spcBef>
                <a:spcPct val="0"/>
              </a:spcBef>
            </a:pPr>
            <a:r>
              <a:rPr lang="en-US" altLang="en-US" sz="2000" b="1" dirty="0"/>
              <a:t>SA-BBS-97 </a:t>
            </a:r>
            <a:r>
              <a:rPr lang="en-US" altLang="en-US" sz="2000" dirty="0"/>
              <a:t>(range77-97dBA) </a:t>
            </a:r>
          </a:p>
          <a:p>
            <a:pPr marL="342900" indent="-342900">
              <a:spcBef>
                <a:spcPct val="0"/>
              </a:spcBef>
            </a:pPr>
            <a:r>
              <a:rPr lang="en-US" altLang="en-US" sz="2000" b="1" dirty="0"/>
              <a:t>BBS-102 </a:t>
            </a:r>
            <a:r>
              <a:rPr lang="en-US" altLang="en-US" sz="2000" dirty="0"/>
              <a:t>(102 dBA)</a:t>
            </a:r>
            <a:r>
              <a:rPr lang="en-US" altLang="en-US" sz="2000" b="1" dirty="0"/>
              <a:t> </a:t>
            </a:r>
            <a:endParaRPr lang="en-US" altLang="en-US" sz="2000" dirty="0"/>
          </a:p>
          <a:p>
            <a:pPr marL="342900" indent="-342900">
              <a:spcBef>
                <a:spcPct val="0"/>
              </a:spcBef>
            </a:pPr>
            <a:r>
              <a:rPr lang="en-US" altLang="en-US" sz="2000" b="1" dirty="0"/>
              <a:t>SA-BBS-107</a:t>
            </a:r>
            <a:r>
              <a:rPr lang="en-US" altLang="en-US" sz="2000" dirty="0"/>
              <a:t> (range 87-107dBA)</a:t>
            </a:r>
            <a:endParaRPr lang="en-US" altLang="en-US" sz="2000" b="1" dirty="0"/>
          </a:p>
          <a:p>
            <a:pPr>
              <a:spcBef>
                <a:spcPct val="0"/>
              </a:spcBef>
              <a:buFontTx/>
              <a:buNone/>
            </a:pPr>
            <a:r>
              <a:rPr lang="en-US" altLang="en-US" sz="1600" dirty="0"/>
              <a:t>	</a:t>
            </a:r>
          </a:p>
        </p:txBody>
      </p:sp>
    </p:spTree>
    <p:extLst>
      <p:ext uri="{BB962C8B-B14F-4D97-AF65-F5344CB8AC3E}">
        <p14:creationId xmlns:p14="http://schemas.microsoft.com/office/powerpoint/2010/main" val="97455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CA8E-4BCD-4BD3-B836-4D7F4FF95FEB}"/>
              </a:ext>
            </a:extLst>
          </p:cNvPr>
          <p:cNvSpPr>
            <a:spLocks noGrp="1"/>
          </p:cNvSpPr>
          <p:nvPr>
            <p:ph type="title"/>
          </p:nvPr>
        </p:nvSpPr>
        <p:spPr>
          <a:xfrm>
            <a:off x="449316" y="243058"/>
            <a:ext cx="11080531" cy="1325563"/>
          </a:xfrm>
        </p:spPr>
        <p:txBody>
          <a:bodyPr/>
          <a:lstStyle/>
          <a:p>
            <a:r>
              <a:rPr lang="en-US" dirty="0"/>
              <a:t>Frequency Content: Tonal v. Broadband</a:t>
            </a:r>
          </a:p>
        </p:txBody>
      </p:sp>
      <p:sp>
        <p:nvSpPr>
          <p:cNvPr id="4" name="Slide Number Placeholder 3">
            <a:extLst>
              <a:ext uri="{FF2B5EF4-FFF2-40B4-BE49-F238E27FC236}">
                <a16:creationId xmlns:a16="http://schemas.microsoft.com/office/drawing/2014/main" id="{0088AF0D-2DD3-4A31-96E6-4A986DFA2ECB}"/>
              </a:ext>
            </a:extLst>
          </p:cNvPr>
          <p:cNvSpPr>
            <a:spLocks noGrp="1"/>
          </p:cNvSpPr>
          <p:nvPr>
            <p:ph type="sldNum" sz="quarter" idx="12"/>
          </p:nvPr>
        </p:nvSpPr>
        <p:spPr/>
        <p:txBody>
          <a:bodyPr/>
          <a:lstStyle/>
          <a:p>
            <a:fld id="{FE64FAF0-67D6-8641-82FF-792E6360F5A5}" type="slidenum">
              <a:rPr lang="en-US" smtClean="0"/>
              <a:pPr/>
              <a:t>12</a:t>
            </a:fld>
            <a:endParaRPr lang="en-US" dirty="0"/>
          </a:p>
        </p:txBody>
      </p:sp>
      <p:pic>
        <p:nvPicPr>
          <p:cNvPr id="5" name="Picture 4">
            <a:extLst>
              <a:ext uri="{FF2B5EF4-FFF2-40B4-BE49-F238E27FC236}">
                <a16:creationId xmlns:a16="http://schemas.microsoft.com/office/drawing/2014/main" id="{FAC040E8-4171-4094-BF86-80921A73D217}"/>
              </a:ext>
            </a:extLst>
          </p:cNvPr>
          <p:cNvPicPr/>
          <p:nvPr/>
        </p:nvPicPr>
        <p:blipFill>
          <a:blip r:embed="rId2" cstate="print"/>
          <a:stretch>
            <a:fillRect/>
          </a:stretch>
        </p:blipFill>
        <p:spPr>
          <a:xfrm>
            <a:off x="630621" y="1568621"/>
            <a:ext cx="11235558" cy="4275398"/>
          </a:xfrm>
          <a:prstGeom prst="rect">
            <a:avLst/>
          </a:prstGeom>
        </p:spPr>
      </p:pic>
      <p:sp>
        <p:nvSpPr>
          <p:cNvPr id="6" name="TextBox 5">
            <a:extLst>
              <a:ext uri="{FF2B5EF4-FFF2-40B4-BE49-F238E27FC236}">
                <a16:creationId xmlns:a16="http://schemas.microsoft.com/office/drawing/2014/main" id="{1C46755B-95CF-49BF-B37C-9EE7785914E7}"/>
              </a:ext>
            </a:extLst>
          </p:cNvPr>
          <p:cNvSpPr txBox="1"/>
          <p:nvPr/>
        </p:nvSpPr>
        <p:spPr>
          <a:xfrm>
            <a:off x="1923393" y="6185181"/>
            <a:ext cx="8918778" cy="461665"/>
          </a:xfrm>
          <a:prstGeom prst="rect">
            <a:avLst/>
          </a:prstGeom>
          <a:noFill/>
        </p:spPr>
        <p:txBody>
          <a:bodyPr wrap="square" rtlCol="0">
            <a:spAutoFit/>
          </a:bodyPr>
          <a:lstStyle/>
          <a:p>
            <a:r>
              <a:rPr lang="en-US" sz="1200" dirty="0"/>
              <a:t>.Frequency content of a tonal and broadband alarm.   Reprinted from “Comparison of different vehicle backup-alarm types with regards to worker safety” by </a:t>
            </a:r>
            <a:r>
              <a:rPr lang="en-US" sz="1200" dirty="0" err="1"/>
              <a:t>Nelisse</a:t>
            </a:r>
            <a:r>
              <a:rPr lang="en-US" sz="1200" dirty="0"/>
              <a:t>, Laroche, </a:t>
            </a:r>
            <a:r>
              <a:rPr lang="en-US" sz="1200" dirty="0" err="1"/>
              <a:t>Giguere</a:t>
            </a:r>
            <a:r>
              <a:rPr lang="en-US" sz="1200" dirty="0"/>
              <a:t>, Boutin, Vaillancourt, &amp; </a:t>
            </a:r>
            <a:r>
              <a:rPr lang="en-US" sz="1200" dirty="0" err="1"/>
              <a:t>Laferriere</a:t>
            </a:r>
            <a:r>
              <a:rPr lang="en-US" sz="1200" dirty="0"/>
              <a:t>, 2011, p.280.  Copyright 2011 by ICBEN.</a:t>
            </a:r>
          </a:p>
        </p:txBody>
      </p:sp>
    </p:spTree>
    <p:extLst>
      <p:ext uri="{BB962C8B-B14F-4D97-AF65-F5344CB8AC3E}">
        <p14:creationId xmlns:p14="http://schemas.microsoft.com/office/powerpoint/2010/main" val="228456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0378-BFCB-4463-AE60-6A8800E593C1}"/>
              </a:ext>
            </a:extLst>
          </p:cNvPr>
          <p:cNvSpPr>
            <a:spLocks noGrp="1"/>
          </p:cNvSpPr>
          <p:nvPr>
            <p:ph type="title"/>
          </p:nvPr>
        </p:nvSpPr>
        <p:spPr/>
        <p:txBody>
          <a:bodyPr/>
          <a:lstStyle/>
          <a:p>
            <a:r>
              <a:rPr lang="en-US" dirty="0"/>
              <a:t>Broadband Alarm Strengths</a:t>
            </a:r>
          </a:p>
        </p:txBody>
      </p:sp>
      <p:sp>
        <p:nvSpPr>
          <p:cNvPr id="3" name="Content Placeholder 2">
            <a:extLst>
              <a:ext uri="{FF2B5EF4-FFF2-40B4-BE49-F238E27FC236}">
                <a16:creationId xmlns:a16="http://schemas.microsoft.com/office/drawing/2014/main" id="{E5AE040E-0137-4FCD-8F58-E1EFDFDE378F}"/>
              </a:ext>
            </a:extLst>
          </p:cNvPr>
          <p:cNvSpPr>
            <a:spLocks noGrp="1"/>
          </p:cNvSpPr>
          <p:nvPr>
            <p:ph idx="1"/>
          </p:nvPr>
        </p:nvSpPr>
        <p:spPr/>
        <p:txBody>
          <a:bodyPr/>
          <a:lstStyle/>
          <a:p>
            <a:r>
              <a:rPr lang="en-US" dirty="0"/>
              <a:t>directional audio output across many frequencies</a:t>
            </a:r>
          </a:p>
          <a:p>
            <a:r>
              <a:rPr lang="en-US" dirty="0"/>
              <a:t>sound is distinguishable </a:t>
            </a:r>
          </a:p>
          <a:p>
            <a:pPr lvl="1"/>
            <a:r>
              <a:rPr lang="en-US" dirty="0"/>
              <a:t>distinguishable in location </a:t>
            </a:r>
          </a:p>
          <a:p>
            <a:pPr lvl="1"/>
            <a:r>
              <a:rPr lang="en-US" dirty="0"/>
              <a:t>distinguishable in direction of travel</a:t>
            </a:r>
          </a:p>
          <a:p>
            <a:r>
              <a:rPr lang="en-US" dirty="0"/>
              <a:t>can typically operate at 5 dB(A) less than tonal alarms</a:t>
            </a:r>
          </a:p>
          <a:p>
            <a:r>
              <a:rPr lang="en-US" dirty="0"/>
              <a:t>less pollution as sound is more readily absorbed by the air</a:t>
            </a:r>
          </a:p>
          <a:p>
            <a:r>
              <a:rPr lang="en-US" dirty="0"/>
              <a:t>Self-adjusting output (optional)</a:t>
            </a:r>
          </a:p>
          <a:p>
            <a:endParaRPr lang="en-US" dirty="0"/>
          </a:p>
        </p:txBody>
      </p:sp>
      <p:sp>
        <p:nvSpPr>
          <p:cNvPr id="4" name="Slide Number Placeholder 3">
            <a:extLst>
              <a:ext uri="{FF2B5EF4-FFF2-40B4-BE49-F238E27FC236}">
                <a16:creationId xmlns:a16="http://schemas.microsoft.com/office/drawing/2014/main" id="{23A90C6A-0D00-4DCD-9A72-2B40F603CFDB}"/>
              </a:ext>
            </a:extLst>
          </p:cNvPr>
          <p:cNvSpPr>
            <a:spLocks noGrp="1"/>
          </p:cNvSpPr>
          <p:nvPr>
            <p:ph type="sldNum" sz="quarter" idx="12"/>
          </p:nvPr>
        </p:nvSpPr>
        <p:spPr/>
        <p:txBody>
          <a:bodyPr/>
          <a:lstStyle/>
          <a:p>
            <a:fld id="{FE64FAF0-67D6-8641-82FF-792E6360F5A5}" type="slidenum">
              <a:rPr lang="en-US" smtClean="0"/>
              <a:pPr/>
              <a:t>13</a:t>
            </a:fld>
            <a:endParaRPr lang="en-US" dirty="0"/>
          </a:p>
        </p:txBody>
      </p:sp>
    </p:spTree>
    <p:extLst>
      <p:ext uri="{BB962C8B-B14F-4D97-AF65-F5344CB8AC3E}">
        <p14:creationId xmlns:p14="http://schemas.microsoft.com/office/powerpoint/2010/main" val="13615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0614-009A-41D6-B78E-BD658C80DF5C}"/>
              </a:ext>
            </a:extLst>
          </p:cNvPr>
          <p:cNvSpPr>
            <a:spLocks noGrp="1"/>
          </p:cNvSpPr>
          <p:nvPr>
            <p:ph type="title"/>
          </p:nvPr>
        </p:nvSpPr>
        <p:spPr/>
        <p:txBody>
          <a:bodyPr/>
          <a:lstStyle/>
          <a:p>
            <a:r>
              <a:rPr lang="en-US" dirty="0"/>
              <a:t>Sound Propagation Comparison</a:t>
            </a:r>
          </a:p>
        </p:txBody>
      </p:sp>
      <p:sp>
        <p:nvSpPr>
          <p:cNvPr id="4" name="Slide Number Placeholder 3">
            <a:extLst>
              <a:ext uri="{FF2B5EF4-FFF2-40B4-BE49-F238E27FC236}">
                <a16:creationId xmlns:a16="http://schemas.microsoft.com/office/drawing/2014/main" id="{42643D39-808C-4DB1-B06B-11787A0908EA}"/>
              </a:ext>
            </a:extLst>
          </p:cNvPr>
          <p:cNvSpPr>
            <a:spLocks noGrp="1"/>
          </p:cNvSpPr>
          <p:nvPr>
            <p:ph type="sldNum" sz="quarter" idx="12"/>
          </p:nvPr>
        </p:nvSpPr>
        <p:spPr/>
        <p:txBody>
          <a:bodyPr/>
          <a:lstStyle/>
          <a:p>
            <a:fld id="{FE64FAF0-67D6-8641-82FF-792E6360F5A5}" type="slidenum">
              <a:rPr lang="en-US" smtClean="0"/>
              <a:pPr/>
              <a:t>14</a:t>
            </a:fld>
            <a:endParaRPr lang="en-US" dirty="0"/>
          </a:p>
        </p:txBody>
      </p:sp>
      <p:sp>
        <p:nvSpPr>
          <p:cNvPr id="5" name="TextBox 4">
            <a:extLst>
              <a:ext uri="{FF2B5EF4-FFF2-40B4-BE49-F238E27FC236}">
                <a16:creationId xmlns:a16="http://schemas.microsoft.com/office/drawing/2014/main" id="{E7E59CA7-49A0-4EBF-92FB-BA2A5821E003}"/>
              </a:ext>
            </a:extLst>
          </p:cNvPr>
          <p:cNvSpPr txBox="1"/>
          <p:nvPr/>
        </p:nvSpPr>
        <p:spPr>
          <a:xfrm>
            <a:off x="8610602" y="6459493"/>
            <a:ext cx="2099421" cy="307777"/>
          </a:xfrm>
          <a:prstGeom prst="rect">
            <a:avLst/>
          </a:prstGeom>
          <a:noFill/>
        </p:spPr>
        <p:txBody>
          <a:bodyPr wrap="none" rtlCol="0">
            <a:spAutoFit/>
          </a:bodyPr>
          <a:lstStyle/>
          <a:p>
            <a:r>
              <a:rPr lang="en-US" sz="1400" dirty="0">
                <a:solidFill>
                  <a:schemeClr val="tx2">
                    <a:lumMod val="50000"/>
                  </a:schemeClr>
                </a:solidFill>
              </a:rPr>
              <a:t>Nelisse, ET AL, (2011). </a:t>
            </a:r>
          </a:p>
        </p:txBody>
      </p:sp>
      <p:pic>
        <p:nvPicPr>
          <p:cNvPr id="6" name="Picture 2">
            <a:extLst>
              <a:ext uri="{FF2B5EF4-FFF2-40B4-BE49-F238E27FC236}">
                <a16:creationId xmlns:a16="http://schemas.microsoft.com/office/drawing/2014/main" id="{E04C448E-A841-42AB-9C1D-B6A04BC10E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933" t="21422"/>
          <a:stretch>
            <a:fillRect/>
          </a:stretch>
        </p:blipFill>
        <p:spPr bwMode="auto">
          <a:xfrm>
            <a:off x="6278953" y="1724070"/>
            <a:ext cx="4275689" cy="3877944"/>
          </a:xfrm>
          <a:prstGeom prst="rect">
            <a:avLst/>
          </a:prstGeom>
          <a:noFill/>
          <a:ln w="9525">
            <a:noFill/>
            <a:miter lim="800000"/>
            <a:headEnd/>
            <a:tailEnd/>
          </a:ln>
        </p:spPr>
      </p:pic>
      <p:pic>
        <p:nvPicPr>
          <p:cNvPr id="8" name="Picture 2">
            <a:extLst>
              <a:ext uri="{FF2B5EF4-FFF2-40B4-BE49-F238E27FC236}">
                <a16:creationId xmlns:a16="http://schemas.microsoft.com/office/drawing/2014/main" id="{C3CF66C4-5AFD-46ED-9EC3-DFA99ACD3D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20707"/>
          <a:stretch>
            <a:fillRect/>
          </a:stretch>
        </p:blipFill>
        <p:spPr bwMode="auto">
          <a:xfrm>
            <a:off x="1048406" y="1724071"/>
            <a:ext cx="3962912" cy="3877943"/>
          </a:xfrm>
          <a:prstGeom prst="rect">
            <a:avLst/>
          </a:prstGeom>
          <a:noFill/>
          <a:ln w="9525">
            <a:noFill/>
            <a:miter lim="800000"/>
            <a:headEnd/>
            <a:tailEnd/>
          </a:ln>
        </p:spPr>
      </p:pic>
      <p:sp>
        <p:nvSpPr>
          <p:cNvPr id="9" name="Rectangle 8">
            <a:extLst>
              <a:ext uri="{FF2B5EF4-FFF2-40B4-BE49-F238E27FC236}">
                <a16:creationId xmlns:a16="http://schemas.microsoft.com/office/drawing/2014/main" id="{28046AC2-DE94-4A9C-8CD3-CA50FE4AA836}"/>
              </a:ext>
            </a:extLst>
          </p:cNvPr>
          <p:cNvSpPr/>
          <p:nvPr/>
        </p:nvSpPr>
        <p:spPr>
          <a:xfrm>
            <a:off x="2390723" y="5724040"/>
            <a:ext cx="1598400" cy="338400"/>
          </a:xfrm>
          <a:prstGeom prst="rect">
            <a:avLst/>
          </a:prstGeom>
          <a:solidFill>
            <a:srgbClr val="992F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Tonal</a:t>
            </a:r>
          </a:p>
        </p:txBody>
      </p:sp>
      <p:sp>
        <p:nvSpPr>
          <p:cNvPr id="10" name="Rectangle 9">
            <a:extLst>
              <a:ext uri="{FF2B5EF4-FFF2-40B4-BE49-F238E27FC236}">
                <a16:creationId xmlns:a16="http://schemas.microsoft.com/office/drawing/2014/main" id="{70017069-EEBF-4C44-842E-25F354A25C58}"/>
              </a:ext>
            </a:extLst>
          </p:cNvPr>
          <p:cNvSpPr/>
          <p:nvPr/>
        </p:nvSpPr>
        <p:spPr>
          <a:xfrm>
            <a:off x="7389356" y="5724040"/>
            <a:ext cx="1598400" cy="338400"/>
          </a:xfrm>
          <a:prstGeom prst="rect">
            <a:avLst/>
          </a:prstGeom>
          <a:solidFill>
            <a:srgbClr val="327E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Broadband</a:t>
            </a:r>
          </a:p>
        </p:txBody>
      </p:sp>
      <p:pic>
        <p:nvPicPr>
          <p:cNvPr id="12" name="Picture 2">
            <a:extLst>
              <a:ext uri="{FF2B5EF4-FFF2-40B4-BE49-F238E27FC236}">
                <a16:creationId xmlns:a16="http://schemas.microsoft.com/office/drawing/2014/main" id="{3BFEFF58-DB74-43B9-AD52-B407A23032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8459" y="1724070"/>
            <a:ext cx="642006" cy="2608623"/>
          </a:xfrm>
          <a:prstGeom prst="rect">
            <a:avLst/>
          </a:prstGeom>
          <a:noFill/>
          <a:ln w="9525">
            <a:noFill/>
            <a:miter lim="800000"/>
            <a:headEnd/>
            <a:tailEnd/>
          </a:ln>
        </p:spPr>
      </p:pic>
    </p:spTree>
    <p:extLst>
      <p:ext uri="{BB962C8B-B14F-4D97-AF65-F5344CB8AC3E}">
        <p14:creationId xmlns:p14="http://schemas.microsoft.com/office/powerpoint/2010/main" val="323876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C45D-7F5D-4AC0-AD62-F475B03FF52A}"/>
              </a:ext>
            </a:extLst>
          </p:cNvPr>
          <p:cNvSpPr>
            <a:spLocks noGrp="1"/>
          </p:cNvSpPr>
          <p:nvPr>
            <p:ph type="title"/>
          </p:nvPr>
        </p:nvSpPr>
        <p:spPr>
          <a:xfrm>
            <a:off x="673100" y="134990"/>
            <a:ext cx="10515600" cy="1325563"/>
          </a:xfrm>
        </p:spPr>
        <p:txBody>
          <a:bodyPr/>
          <a:lstStyle/>
          <a:p>
            <a:r>
              <a:rPr lang="en-US" dirty="0"/>
              <a:t>Axis Sound Dissipation</a:t>
            </a:r>
          </a:p>
        </p:txBody>
      </p:sp>
      <p:sp>
        <p:nvSpPr>
          <p:cNvPr id="4" name="Slide Number Placeholder 3">
            <a:extLst>
              <a:ext uri="{FF2B5EF4-FFF2-40B4-BE49-F238E27FC236}">
                <a16:creationId xmlns:a16="http://schemas.microsoft.com/office/drawing/2014/main" id="{DF176BF2-30C1-4F9B-BB77-133CFE06260E}"/>
              </a:ext>
            </a:extLst>
          </p:cNvPr>
          <p:cNvSpPr>
            <a:spLocks noGrp="1"/>
          </p:cNvSpPr>
          <p:nvPr>
            <p:ph type="sldNum" sz="quarter" idx="12"/>
          </p:nvPr>
        </p:nvSpPr>
        <p:spPr/>
        <p:txBody>
          <a:bodyPr/>
          <a:lstStyle/>
          <a:p>
            <a:fld id="{FE64FAF0-67D6-8641-82FF-792E6360F5A5}" type="slidenum">
              <a:rPr lang="en-US" smtClean="0"/>
              <a:pPr/>
              <a:t>15</a:t>
            </a:fld>
            <a:endParaRPr lang="en-US" dirty="0"/>
          </a:p>
        </p:txBody>
      </p:sp>
      <p:pic>
        <p:nvPicPr>
          <p:cNvPr id="5" name="Picture 4">
            <a:extLst>
              <a:ext uri="{FF2B5EF4-FFF2-40B4-BE49-F238E27FC236}">
                <a16:creationId xmlns:a16="http://schemas.microsoft.com/office/drawing/2014/main" id="{E41D1A45-CF6F-401C-8061-787227E82B08}"/>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7495" y="1171583"/>
            <a:ext cx="7101205" cy="4734198"/>
          </a:xfrm>
          <a:prstGeom prst="rect">
            <a:avLst/>
          </a:prstGeom>
          <a:noFill/>
          <a:ln w="9525">
            <a:noFill/>
            <a:miter lim="800000"/>
            <a:headEnd/>
            <a:tailEnd/>
          </a:ln>
        </p:spPr>
      </p:pic>
      <p:sp>
        <p:nvSpPr>
          <p:cNvPr id="6" name="TextBox 5">
            <a:extLst>
              <a:ext uri="{FF2B5EF4-FFF2-40B4-BE49-F238E27FC236}">
                <a16:creationId xmlns:a16="http://schemas.microsoft.com/office/drawing/2014/main" id="{77ACD7E9-E3A4-42BF-8655-6DC176F975AC}"/>
              </a:ext>
            </a:extLst>
          </p:cNvPr>
          <p:cNvSpPr txBox="1"/>
          <p:nvPr/>
        </p:nvSpPr>
        <p:spPr>
          <a:xfrm>
            <a:off x="2629852" y="6257918"/>
            <a:ext cx="8369300" cy="584775"/>
          </a:xfrm>
          <a:prstGeom prst="rect">
            <a:avLst/>
          </a:prstGeom>
          <a:noFill/>
        </p:spPr>
        <p:txBody>
          <a:bodyPr wrap="square" rtlCol="0">
            <a:spAutoFit/>
          </a:bodyPr>
          <a:lstStyle/>
          <a:p>
            <a:r>
              <a:rPr lang="en-US" sz="1600" dirty="0"/>
              <a:t>Dissipation off-axis.  Reprinted from “Broadband sound; The safer and noiseless* back-up alarm” by Brigade Electronics, 2009, p. 8.  Copyright 2009 by Brigade Electronics. </a:t>
            </a:r>
          </a:p>
        </p:txBody>
      </p:sp>
    </p:spTree>
    <p:extLst>
      <p:ext uri="{BB962C8B-B14F-4D97-AF65-F5344CB8AC3E}">
        <p14:creationId xmlns:p14="http://schemas.microsoft.com/office/powerpoint/2010/main" val="23613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BF55-05A3-4227-A849-38B86CF9E63E}"/>
              </a:ext>
            </a:extLst>
          </p:cNvPr>
          <p:cNvSpPr>
            <a:spLocks noGrp="1"/>
          </p:cNvSpPr>
          <p:nvPr>
            <p:ph type="title"/>
          </p:nvPr>
        </p:nvSpPr>
        <p:spPr>
          <a:xfrm>
            <a:off x="596462" y="90813"/>
            <a:ext cx="10515600" cy="1325563"/>
          </a:xfrm>
        </p:spPr>
        <p:txBody>
          <a:bodyPr/>
          <a:lstStyle/>
          <a:p>
            <a:r>
              <a:rPr lang="en-US" dirty="0"/>
              <a:t>Broadband Alarm Net Effect</a:t>
            </a:r>
          </a:p>
        </p:txBody>
      </p:sp>
      <p:sp>
        <p:nvSpPr>
          <p:cNvPr id="4" name="Slide Number Placeholder 3">
            <a:extLst>
              <a:ext uri="{FF2B5EF4-FFF2-40B4-BE49-F238E27FC236}">
                <a16:creationId xmlns:a16="http://schemas.microsoft.com/office/drawing/2014/main" id="{AE064FD0-A7C5-4F24-874B-BB7650CF42AE}"/>
              </a:ext>
            </a:extLst>
          </p:cNvPr>
          <p:cNvSpPr>
            <a:spLocks noGrp="1"/>
          </p:cNvSpPr>
          <p:nvPr>
            <p:ph type="sldNum" sz="quarter" idx="12"/>
          </p:nvPr>
        </p:nvSpPr>
        <p:spPr/>
        <p:txBody>
          <a:bodyPr/>
          <a:lstStyle/>
          <a:p>
            <a:fld id="{FE64FAF0-67D6-8641-82FF-792E6360F5A5}" type="slidenum">
              <a:rPr lang="en-US" smtClean="0"/>
              <a:pPr/>
              <a:t>16</a:t>
            </a:fld>
            <a:endParaRPr lang="en-US" dirty="0"/>
          </a:p>
        </p:txBody>
      </p:sp>
      <p:pic>
        <p:nvPicPr>
          <p:cNvPr id="5" name="Picture 4">
            <a:extLst>
              <a:ext uri="{FF2B5EF4-FFF2-40B4-BE49-F238E27FC236}">
                <a16:creationId xmlns:a16="http://schemas.microsoft.com/office/drawing/2014/main" id="{C7F96F9A-4CC3-4155-8DFE-2B308B2C99E7}"/>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69931" y="1173379"/>
            <a:ext cx="7672759" cy="5133930"/>
          </a:xfrm>
          <a:prstGeom prst="rect">
            <a:avLst/>
          </a:prstGeom>
          <a:noFill/>
          <a:ln>
            <a:noFill/>
          </a:ln>
        </p:spPr>
      </p:pic>
      <p:sp>
        <p:nvSpPr>
          <p:cNvPr id="6" name="TextBox 5">
            <a:extLst>
              <a:ext uri="{FF2B5EF4-FFF2-40B4-BE49-F238E27FC236}">
                <a16:creationId xmlns:a16="http://schemas.microsoft.com/office/drawing/2014/main" id="{A397CF65-6599-491A-B3E6-130B411178EB}"/>
              </a:ext>
            </a:extLst>
          </p:cNvPr>
          <p:cNvSpPr txBox="1"/>
          <p:nvPr/>
        </p:nvSpPr>
        <p:spPr>
          <a:xfrm>
            <a:off x="1856193" y="6316586"/>
            <a:ext cx="9089572" cy="1077218"/>
          </a:xfrm>
          <a:prstGeom prst="rect">
            <a:avLst/>
          </a:prstGeom>
          <a:noFill/>
        </p:spPr>
        <p:txBody>
          <a:bodyPr wrap="square" rtlCol="0">
            <a:spAutoFit/>
          </a:bodyPr>
          <a:lstStyle/>
          <a:p>
            <a:r>
              <a:rPr lang="en-US" sz="1400" dirty="0"/>
              <a:t>Reprinted from “Broadband sound; The safer and noiseless* back-up alarm” by Brigade Electronics, 2009, p. 10.  Copyright 2009 by Brigade Electronics</a:t>
            </a:r>
            <a:r>
              <a:rPr lang="en-US" sz="1400" b="1" dirty="0"/>
              <a:t>.</a:t>
            </a:r>
            <a:endParaRPr lang="en-US" sz="1400" dirty="0"/>
          </a:p>
          <a:p>
            <a:r>
              <a:rPr lang="en-US" dirty="0"/>
              <a:t> </a:t>
            </a:r>
          </a:p>
          <a:p>
            <a:endParaRPr lang="en-US" dirty="0"/>
          </a:p>
        </p:txBody>
      </p:sp>
      <p:sp>
        <p:nvSpPr>
          <p:cNvPr id="7" name="Rectangle 6">
            <a:extLst>
              <a:ext uri="{FF2B5EF4-FFF2-40B4-BE49-F238E27FC236}">
                <a16:creationId xmlns:a16="http://schemas.microsoft.com/office/drawing/2014/main" id="{E9F39DC0-1478-499F-AECD-C1C61FC750D3}"/>
              </a:ext>
            </a:extLst>
          </p:cNvPr>
          <p:cNvSpPr/>
          <p:nvPr/>
        </p:nvSpPr>
        <p:spPr>
          <a:xfrm>
            <a:off x="8450317" y="5980384"/>
            <a:ext cx="1587062" cy="257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6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p:txBody>
          <a:bodyPr/>
          <a:lstStyle/>
          <a:p>
            <a:r>
              <a:rPr lang="en-US" dirty="0"/>
              <a:t>Research</a:t>
            </a:r>
          </a:p>
        </p:txBody>
      </p:sp>
    </p:spTree>
    <p:extLst>
      <p:ext uri="{BB962C8B-B14F-4D97-AF65-F5344CB8AC3E}">
        <p14:creationId xmlns:p14="http://schemas.microsoft.com/office/powerpoint/2010/main" val="256110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8B50-2F99-40BE-A1A3-BAD0D63E9063}"/>
              </a:ext>
            </a:extLst>
          </p:cNvPr>
          <p:cNvSpPr>
            <a:spLocks noGrp="1"/>
          </p:cNvSpPr>
          <p:nvPr>
            <p:ph type="title"/>
          </p:nvPr>
        </p:nvSpPr>
        <p:spPr>
          <a:xfrm>
            <a:off x="691055" y="329088"/>
            <a:ext cx="10515600" cy="1325563"/>
          </a:xfrm>
        </p:spPr>
        <p:txBody>
          <a:bodyPr/>
          <a:lstStyle/>
          <a:p>
            <a:r>
              <a:rPr lang="en-US" dirty="0"/>
              <a:t>Study Significance</a:t>
            </a:r>
          </a:p>
        </p:txBody>
      </p:sp>
      <p:sp>
        <p:nvSpPr>
          <p:cNvPr id="3" name="Content Placeholder 2">
            <a:extLst>
              <a:ext uri="{FF2B5EF4-FFF2-40B4-BE49-F238E27FC236}">
                <a16:creationId xmlns:a16="http://schemas.microsoft.com/office/drawing/2014/main" id="{BA6A49AF-D5F5-4F5C-804A-AF04D152FD2D}"/>
              </a:ext>
            </a:extLst>
          </p:cNvPr>
          <p:cNvSpPr>
            <a:spLocks noGrp="1"/>
          </p:cNvSpPr>
          <p:nvPr>
            <p:ph idx="1"/>
          </p:nvPr>
        </p:nvSpPr>
        <p:spPr>
          <a:xfrm>
            <a:off x="838199" y="2106970"/>
            <a:ext cx="11259207" cy="3716853"/>
          </a:xfrm>
        </p:spPr>
        <p:txBody>
          <a:bodyPr>
            <a:normAutofit fontScale="92500" lnSpcReduction="20000"/>
          </a:bodyPr>
          <a:lstStyle/>
          <a:p>
            <a:pPr>
              <a:buFont typeface="Arial" panose="020B0604020202020204" pitchFamily="34" charset="0"/>
              <a:buChar char="•"/>
            </a:pPr>
            <a:r>
              <a:rPr lang="en-US" dirty="0"/>
              <a:t>Tonal alarms are ‘common’ solutions to reversing compliance.</a:t>
            </a:r>
          </a:p>
          <a:p>
            <a:pPr>
              <a:buFont typeface="Arial" panose="020B0604020202020204" pitchFamily="34" charset="0"/>
              <a:buChar char="•"/>
            </a:pPr>
            <a:endParaRPr lang="en-US" dirty="0"/>
          </a:p>
          <a:p>
            <a:pPr>
              <a:buFont typeface="Arial" panose="020B0604020202020204" pitchFamily="34" charset="0"/>
              <a:buChar char="•"/>
            </a:pPr>
            <a:r>
              <a:rPr lang="en-US" dirty="0"/>
              <a:t>Tonal alarms are typically perceived as non-directional area wide reverse announcements that create significant noise pollution</a:t>
            </a:r>
          </a:p>
          <a:p>
            <a:pPr>
              <a:buFont typeface="Arial" panose="020B0604020202020204" pitchFamily="34" charset="0"/>
              <a:buChar char="•"/>
            </a:pPr>
            <a:endParaRPr lang="en-US" dirty="0"/>
          </a:p>
          <a:p>
            <a:pPr>
              <a:buFont typeface="Arial" panose="020B0604020202020204" pitchFamily="34" charset="0"/>
              <a:buChar char="•"/>
            </a:pPr>
            <a:r>
              <a:rPr lang="en-US" dirty="0"/>
              <a:t>Studies have determined broadband alarms are a superior solution based on audibility, propagation, frequency content, and sound pressure maps.</a:t>
            </a:r>
          </a:p>
          <a:p>
            <a:pPr>
              <a:buFont typeface="Arial" panose="020B0604020202020204" pitchFamily="34" charset="0"/>
              <a:buChar char="•"/>
            </a:pPr>
            <a:endParaRPr lang="en-US" dirty="0"/>
          </a:p>
          <a:p>
            <a:pPr>
              <a:buFont typeface="Arial" panose="020B0604020202020204" pitchFamily="34" charset="0"/>
              <a:buChar char="•"/>
            </a:pPr>
            <a:r>
              <a:rPr lang="en-US" dirty="0"/>
              <a:t>No scientific studies regarding perceptions of broadband alarm benefits.</a:t>
            </a:r>
          </a:p>
          <a:p>
            <a:endParaRPr lang="en-US" dirty="0"/>
          </a:p>
        </p:txBody>
      </p:sp>
      <p:sp>
        <p:nvSpPr>
          <p:cNvPr id="4" name="Slide Number Placeholder 3">
            <a:extLst>
              <a:ext uri="{FF2B5EF4-FFF2-40B4-BE49-F238E27FC236}">
                <a16:creationId xmlns:a16="http://schemas.microsoft.com/office/drawing/2014/main" id="{27F69B6C-E0A0-4826-8A59-55B58704B19D}"/>
              </a:ext>
            </a:extLst>
          </p:cNvPr>
          <p:cNvSpPr>
            <a:spLocks noGrp="1"/>
          </p:cNvSpPr>
          <p:nvPr>
            <p:ph type="sldNum" sz="quarter" idx="12"/>
          </p:nvPr>
        </p:nvSpPr>
        <p:spPr/>
        <p:txBody>
          <a:bodyPr/>
          <a:lstStyle/>
          <a:p>
            <a:fld id="{FE64FAF0-67D6-8641-82FF-792E6360F5A5}" type="slidenum">
              <a:rPr lang="en-US" smtClean="0"/>
              <a:pPr/>
              <a:t>18</a:t>
            </a:fld>
            <a:endParaRPr lang="en-US" dirty="0"/>
          </a:p>
        </p:txBody>
      </p:sp>
    </p:spTree>
    <p:extLst>
      <p:ext uri="{BB962C8B-B14F-4D97-AF65-F5344CB8AC3E}">
        <p14:creationId xmlns:p14="http://schemas.microsoft.com/office/powerpoint/2010/main" val="393025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79F5-39B2-405F-A12B-83D48CF141F4}"/>
              </a:ext>
            </a:extLst>
          </p:cNvPr>
          <p:cNvSpPr>
            <a:spLocks noGrp="1"/>
          </p:cNvSpPr>
          <p:nvPr>
            <p:ph type="title"/>
          </p:nvPr>
        </p:nvSpPr>
        <p:spPr/>
        <p:txBody>
          <a:bodyPr/>
          <a:lstStyle/>
          <a:p>
            <a:r>
              <a:rPr lang="en-US" dirty="0"/>
              <a:t>Sample Population</a:t>
            </a:r>
          </a:p>
        </p:txBody>
      </p:sp>
      <p:sp>
        <p:nvSpPr>
          <p:cNvPr id="3" name="Slide Number Placeholder 2">
            <a:extLst>
              <a:ext uri="{FF2B5EF4-FFF2-40B4-BE49-F238E27FC236}">
                <a16:creationId xmlns:a16="http://schemas.microsoft.com/office/drawing/2014/main" id="{FDF25AEF-2ECC-4CBC-992E-63A22862D855}"/>
              </a:ext>
            </a:extLst>
          </p:cNvPr>
          <p:cNvSpPr>
            <a:spLocks noGrp="1"/>
          </p:cNvSpPr>
          <p:nvPr>
            <p:ph type="sldNum" sz="quarter" idx="12"/>
          </p:nvPr>
        </p:nvSpPr>
        <p:spPr/>
        <p:txBody>
          <a:bodyPr/>
          <a:lstStyle/>
          <a:p>
            <a:fld id="{02E904B5-54B8-864F-8BB3-16E49652009E}" type="slidenum">
              <a:rPr lang="en-US" smtClean="0"/>
              <a:pPr/>
              <a:t>19</a:t>
            </a:fld>
            <a:endParaRPr lang="en-US" dirty="0"/>
          </a:p>
        </p:txBody>
      </p:sp>
      <p:sp>
        <p:nvSpPr>
          <p:cNvPr id="4" name="Content Placeholder 3">
            <a:extLst>
              <a:ext uri="{FF2B5EF4-FFF2-40B4-BE49-F238E27FC236}">
                <a16:creationId xmlns:a16="http://schemas.microsoft.com/office/drawing/2014/main" id="{596F6ABC-9CB0-460C-BAEE-8AF3356BB088}"/>
              </a:ext>
            </a:extLst>
          </p:cNvPr>
          <p:cNvSpPr>
            <a:spLocks noGrp="1"/>
          </p:cNvSpPr>
          <p:nvPr>
            <p:ph sz="half" idx="1"/>
          </p:nvPr>
        </p:nvSpPr>
        <p:spPr>
          <a:xfrm>
            <a:off x="838199" y="2814573"/>
            <a:ext cx="7118131" cy="3763963"/>
          </a:xfrm>
        </p:spPr>
        <p:txBody>
          <a:bodyPr>
            <a:normAutofit/>
          </a:bodyPr>
          <a:lstStyle/>
          <a:p>
            <a:r>
              <a:rPr lang="en-US" dirty="0"/>
              <a:t>Occupational pedestrians, forklift 	operators, maintenance employees 	and location leaders working for one 	business segment of one global steel 	organization:</a:t>
            </a:r>
          </a:p>
          <a:p>
            <a:pPr lvl="2"/>
            <a:r>
              <a:rPr lang="en-US" sz="2600" dirty="0"/>
              <a:t>49 locations</a:t>
            </a:r>
          </a:p>
          <a:p>
            <a:pPr lvl="2"/>
            <a:r>
              <a:rPr lang="en-US" sz="2600" dirty="0"/>
              <a:t>1,211 employees were surveyed</a:t>
            </a:r>
          </a:p>
        </p:txBody>
      </p:sp>
      <p:pic>
        <p:nvPicPr>
          <p:cNvPr id="6" name="Picture 5">
            <a:extLst>
              <a:ext uri="{FF2B5EF4-FFF2-40B4-BE49-F238E27FC236}">
                <a16:creationId xmlns:a16="http://schemas.microsoft.com/office/drawing/2014/main" id="{F22CB6DC-257E-4017-94E3-EEBE72EB101A}"/>
              </a:ext>
            </a:extLst>
          </p:cNvPr>
          <p:cNvPicPr>
            <a:picLocks noChangeAspect="1"/>
          </p:cNvPicPr>
          <p:nvPr/>
        </p:nvPicPr>
        <p:blipFill>
          <a:blip r:embed="rId2"/>
          <a:stretch>
            <a:fillRect/>
          </a:stretch>
        </p:blipFill>
        <p:spPr>
          <a:xfrm>
            <a:off x="7646104" y="1317170"/>
            <a:ext cx="3962743" cy="2280102"/>
          </a:xfrm>
          <a:prstGeom prst="rect">
            <a:avLst/>
          </a:prstGeom>
        </p:spPr>
      </p:pic>
    </p:spTree>
    <p:extLst>
      <p:ext uri="{BB962C8B-B14F-4D97-AF65-F5344CB8AC3E}">
        <p14:creationId xmlns:p14="http://schemas.microsoft.com/office/powerpoint/2010/main" val="278068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81A0-234D-4F77-AAD6-CE95420C0102}"/>
              </a:ext>
            </a:extLst>
          </p:cNvPr>
          <p:cNvSpPr>
            <a:spLocks noGrp="1"/>
          </p:cNvSpPr>
          <p:nvPr>
            <p:ph type="title"/>
          </p:nvPr>
        </p:nvSpPr>
        <p:spPr>
          <a:xfrm>
            <a:off x="838199" y="398507"/>
            <a:ext cx="10849303" cy="1325563"/>
          </a:xfrm>
        </p:spPr>
        <p:txBody>
          <a:bodyPr/>
          <a:lstStyle/>
          <a:p>
            <a:r>
              <a:rPr lang="en-US" dirty="0"/>
              <a:t>OSHA Requirements – Polling Question</a:t>
            </a:r>
          </a:p>
        </p:txBody>
      </p:sp>
      <p:sp>
        <p:nvSpPr>
          <p:cNvPr id="3" name="Content Placeholder 2">
            <a:extLst>
              <a:ext uri="{FF2B5EF4-FFF2-40B4-BE49-F238E27FC236}">
                <a16:creationId xmlns:a16="http://schemas.microsoft.com/office/drawing/2014/main" id="{3ED155C8-E4DC-4D9A-9FA8-4A9B939FDF2A}"/>
              </a:ext>
            </a:extLst>
          </p:cNvPr>
          <p:cNvSpPr>
            <a:spLocks noGrp="1"/>
          </p:cNvSpPr>
          <p:nvPr>
            <p:ph idx="1"/>
          </p:nvPr>
        </p:nvSpPr>
        <p:spPr/>
        <p:txBody>
          <a:bodyPr>
            <a:normAutofit/>
          </a:bodyPr>
          <a:lstStyle/>
          <a:p>
            <a:r>
              <a:rPr lang="en-US" dirty="0"/>
              <a:t>Is there an OSHA requirement for reversing/backup alarms within the general industry standards, 29 CFR Part 1910 ?</a:t>
            </a:r>
          </a:p>
          <a:p>
            <a:endParaRPr lang="en-US" dirty="0"/>
          </a:p>
        </p:txBody>
      </p:sp>
      <p:sp>
        <p:nvSpPr>
          <p:cNvPr id="4" name="Slide Number Placeholder 3">
            <a:extLst>
              <a:ext uri="{FF2B5EF4-FFF2-40B4-BE49-F238E27FC236}">
                <a16:creationId xmlns:a16="http://schemas.microsoft.com/office/drawing/2014/main" id="{25E66D14-162C-439B-AA26-E2B42A22DBE6}"/>
              </a:ext>
            </a:extLst>
          </p:cNvPr>
          <p:cNvSpPr>
            <a:spLocks noGrp="1"/>
          </p:cNvSpPr>
          <p:nvPr>
            <p:ph type="sldNum" sz="quarter" idx="12"/>
          </p:nvPr>
        </p:nvSpPr>
        <p:spPr/>
        <p:txBody>
          <a:bodyPr/>
          <a:lstStyle/>
          <a:p>
            <a:fld id="{FE64FAF0-67D6-8641-82FF-792E6360F5A5}" type="slidenum">
              <a:rPr lang="en-US" smtClean="0"/>
              <a:pPr/>
              <a:t>2</a:t>
            </a:fld>
            <a:endParaRPr lang="en-US" dirty="0"/>
          </a:p>
        </p:txBody>
      </p:sp>
    </p:spTree>
    <p:extLst>
      <p:ext uri="{BB962C8B-B14F-4D97-AF65-F5344CB8AC3E}">
        <p14:creationId xmlns:p14="http://schemas.microsoft.com/office/powerpoint/2010/main" val="232959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52C8-7DB9-409D-A71B-FC4AC1587661}"/>
              </a:ext>
            </a:extLst>
          </p:cNvPr>
          <p:cNvSpPr>
            <a:spLocks noGrp="1"/>
          </p:cNvSpPr>
          <p:nvPr>
            <p:ph type="title"/>
          </p:nvPr>
        </p:nvSpPr>
        <p:spPr/>
        <p:txBody>
          <a:bodyPr/>
          <a:lstStyle/>
          <a:p>
            <a:r>
              <a:rPr lang="en-US" dirty="0"/>
              <a:t>Major Finding </a:t>
            </a:r>
          </a:p>
        </p:txBody>
      </p:sp>
      <p:sp>
        <p:nvSpPr>
          <p:cNvPr id="3" name="Content Placeholder 2">
            <a:extLst>
              <a:ext uri="{FF2B5EF4-FFF2-40B4-BE49-F238E27FC236}">
                <a16:creationId xmlns:a16="http://schemas.microsoft.com/office/drawing/2014/main" id="{09C0F1DA-70CE-472F-BFC5-BFF9C9EFA751}"/>
              </a:ext>
            </a:extLst>
          </p:cNvPr>
          <p:cNvSpPr>
            <a:spLocks noGrp="1"/>
          </p:cNvSpPr>
          <p:nvPr>
            <p:ph idx="1"/>
          </p:nvPr>
        </p:nvSpPr>
        <p:spPr>
          <a:xfrm>
            <a:off x="1500352" y="2463811"/>
            <a:ext cx="10515600" cy="3716853"/>
          </a:xfrm>
        </p:spPr>
        <p:txBody>
          <a:bodyPr>
            <a:normAutofit fontScale="85000" lnSpcReduction="10000"/>
          </a:bodyPr>
          <a:lstStyle/>
          <a:p>
            <a:r>
              <a:rPr lang="en-US" dirty="0"/>
              <a:t>only heard when the equipment is near</a:t>
            </a:r>
          </a:p>
          <a:p>
            <a:r>
              <a:rPr lang="en-US" dirty="0"/>
              <a:t>I can tell the equipment’s direction of travel without seeing it</a:t>
            </a:r>
          </a:p>
          <a:p>
            <a:r>
              <a:rPr lang="en-US" dirty="0"/>
              <a:t>the backup alarm becomes louder or softer depending on other background noises</a:t>
            </a:r>
          </a:p>
          <a:p>
            <a:r>
              <a:rPr lang="en-US" dirty="0"/>
              <a:t>Individuals with hearing loss can hear the alarm</a:t>
            </a:r>
          </a:p>
          <a:p>
            <a:r>
              <a:rPr lang="en-US" dirty="0"/>
              <a:t>I can tell where the mobile equipment is without looking</a:t>
            </a:r>
          </a:p>
          <a:p>
            <a:r>
              <a:rPr lang="en-US" dirty="0"/>
              <a:t>the backup alarm is hard to ignore, I can’t tune it out</a:t>
            </a:r>
          </a:p>
          <a:p>
            <a:r>
              <a:rPr lang="en-US" dirty="0"/>
              <a:t>other plant shop noise does not hide or interfere with the backup alarm</a:t>
            </a:r>
          </a:p>
          <a:p>
            <a:r>
              <a:rPr lang="en-US" dirty="0"/>
              <a:t>I am not frightened when I suddenly hear the alarm</a:t>
            </a:r>
          </a:p>
          <a:p>
            <a:endParaRPr lang="en-US" dirty="0"/>
          </a:p>
        </p:txBody>
      </p:sp>
      <p:sp>
        <p:nvSpPr>
          <p:cNvPr id="4" name="Slide Number Placeholder 3">
            <a:extLst>
              <a:ext uri="{FF2B5EF4-FFF2-40B4-BE49-F238E27FC236}">
                <a16:creationId xmlns:a16="http://schemas.microsoft.com/office/drawing/2014/main" id="{055B15EC-9D73-4E83-8BE6-45AF9D4AA585}"/>
              </a:ext>
            </a:extLst>
          </p:cNvPr>
          <p:cNvSpPr>
            <a:spLocks noGrp="1"/>
          </p:cNvSpPr>
          <p:nvPr>
            <p:ph type="sldNum" sz="quarter" idx="12"/>
          </p:nvPr>
        </p:nvSpPr>
        <p:spPr/>
        <p:txBody>
          <a:bodyPr/>
          <a:lstStyle/>
          <a:p>
            <a:fld id="{FE64FAF0-67D6-8641-82FF-792E6360F5A5}" type="slidenum">
              <a:rPr lang="en-US" smtClean="0"/>
              <a:pPr/>
              <a:t>20</a:t>
            </a:fld>
            <a:endParaRPr lang="en-US" dirty="0"/>
          </a:p>
        </p:txBody>
      </p:sp>
      <p:sp>
        <p:nvSpPr>
          <p:cNvPr id="5" name="TextBox 4">
            <a:extLst>
              <a:ext uri="{FF2B5EF4-FFF2-40B4-BE49-F238E27FC236}">
                <a16:creationId xmlns:a16="http://schemas.microsoft.com/office/drawing/2014/main" id="{82F29226-D527-4125-949E-702084A50435}"/>
              </a:ext>
            </a:extLst>
          </p:cNvPr>
          <p:cNvSpPr txBox="1"/>
          <p:nvPr/>
        </p:nvSpPr>
        <p:spPr>
          <a:xfrm>
            <a:off x="1070712" y="1832330"/>
            <a:ext cx="5021375" cy="523220"/>
          </a:xfrm>
          <a:prstGeom prst="rect">
            <a:avLst/>
          </a:prstGeom>
          <a:noFill/>
        </p:spPr>
        <p:txBody>
          <a:bodyPr wrap="none" rtlCol="0">
            <a:spAutoFit/>
          </a:bodyPr>
          <a:lstStyle/>
          <a:p>
            <a:r>
              <a:rPr lang="en-US" sz="2800" dirty="0"/>
              <a:t>Reversing Alarm Benefit Traits</a:t>
            </a:r>
          </a:p>
        </p:txBody>
      </p:sp>
    </p:spTree>
    <p:extLst>
      <p:ext uri="{BB962C8B-B14F-4D97-AF65-F5344CB8AC3E}">
        <p14:creationId xmlns:p14="http://schemas.microsoft.com/office/powerpoint/2010/main" val="407999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52C8-7DB9-409D-A71B-FC4AC1587661}"/>
              </a:ext>
            </a:extLst>
          </p:cNvPr>
          <p:cNvSpPr>
            <a:spLocks noGrp="1"/>
          </p:cNvSpPr>
          <p:nvPr>
            <p:ph type="title"/>
          </p:nvPr>
        </p:nvSpPr>
        <p:spPr/>
        <p:txBody>
          <a:bodyPr/>
          <a:lstStyle/>
          <a:p>
            <a:r>
              <a:rPr lang="en-US" dirty="0"/>
              <a:t>Major Findings </a:t>
            </a:r>
          </a:p>
        </p:txBody>
      </p:sp>
      <p:sp>
        <p:nvSpPr>
          <p:cNvPr id="3" name="Content Placeholder 2">
            <a:extLst>
              <a:ext uri="{FF2B5EF4-FFF2-40B4-BE49-F238E27FC236}">
                <a16:creationId xmlns:a16="http://schemas.microsoft.com/office/drawing/2014/main" id="{09C0F1DA-70CE-472F-BFC5-BFF9C9EFA751}"/>
              </a:ext>
            </a:extLst>
          </p:cNvPr>
          <p:cNvSpPr>
            <a:spLocks noGrp="1"/>
          </p:cNvSpPr>
          <p:nvPr>
            <p:ph idx="1"/>
          </p:nvPr>
        </p:nvSpPr>
        <p:spPr>
          <a:xfrm>
            <a:off x="1500352" y="2463811"/>
            <a:ext cx="10515600" cy="3716853"/>
          </a:xfrm>
        </p:spPr>
        <p:txBody>
          <a:bodyPr>
            <a:normAutofit/>
          </a:bodyPr>
          <a:lstStyle/>
          <a:p>
            <a:pPr>
              <a:buFont typeface="Arial" panose="020B0604020202020204" pitchFamily="34" charset="0"/>
              <a:buChar char="•"/>
            </a:pPr>
            <a:r>
              <a:rPr lang="en-US" dirty="0">
                <a:solidFill>
                  <a:schemeClr val="tx2">
                    <a:lumMod val="75000"/>
                  </a:schemeClr>
                </a:solidFill>
                <a:latin typeface="+mn-lt"/>
              </a:rPr>
              <a:t>61% of the respondents associated the listed traits with  broadband reversing alarms.  </a:t>
            </a:r>
          </a:p>
          <a:p>
            <a:pPr marL="0" indent="0">
              <a:buNone/>
            </a:pPr>
            <a:endParaRPr lang="en-US" sz="1000" dirty="0">
              <a:solidFill>
                <a:schemeClr val="tx2">
                  <a:lumMod val="75000"/>
                </a:schemeClr>
              </a:solidFill>
              <a:latin typeface="+mn-lt"/>
            </a:endParaRPr>
          </a:p>
          <a:p>
            <a:pPr>
              <a:buFont typeface="Arial" panose="020B0604020202020204" pitchFamily="34" charset="0"/>
              <a:buChar char="•"/>
            </a:pPr>
            <a:r>
              <a:rPr lang="en-US" dirty="0">
                <a:solidFill>
                  <a:schemeClr val="tx2">
                    <a:lumMod val="75000"/>
                  </a:schemeClr>
                </a:solidFill>
                <a:latin typeface="+mn-lt"/>
              </a:rPr>
              <a:t>33% of the respondents associated the listed traits with tonal reversing alarms.  </a:t>
            </a:r>
          </a:p>
          <a:p>
            <a:pPr marL="0" indent="0">
              <a:buNone/>
            </a:pPr>
            <a:endParaRPr lang="en-US" sz="1000" dirty="0">
              <a:solidFill>
                <a:schemeClr val="tx2">
                  <a:lumMod val="75000"/>
                </a:schemeClr>
              </a:solidFill>
              <a:latin typeface="+mn-lt"/>
            </a:endParaRPr>
          </a:p>
          <a:p>
            <a:pPr>
              <a:buFont typeface="Arial" panose="020B0604020202020204" pitchFamily="34" charset="0"/>
              <a:buChar char="•"/>
            </a:pPr>
            <a:r>
              <a:rPr lang="en-US" dirty="0">
                <a:solidFill>
                  <a:schemeClr val="tx2">
                    <a:lumMod val="75000"/>
                  </a:schemeClr>
                </a:solidFill>
                <a:latin typeface="+mn-lt"/>
              </a:rPr>
              <a:t>6% of the responses associated the listed traits with either alarm type of both alarm types.</a:t>
            </a:r>
          </a:p>
          <a:p>
            <a:endParaRPr lang="en-US" dirty="0"/>
          </a:p>
        </p:txBody>
      </p:sp>
      <p:sp>
        <p:nvSpPr>
          <p:cNvPr id="4" name="Slide Number Placeholder 3">
            <a:extLst>
              <a:ext uri="{FF2B5EF4-FFF2-40B4-BE49-F238E27FC236}">
                <a16:creationId xmlns:a16="http://schemas.microsoft.com/office/drawing/2014/main" id="{055B15EC-9D73-4E83-8BE6-45AF9D4AA585}"/>
              </a:ext>
            </a:extLst>
          </p:cNvPr>
          <p:cNvSpPr>
            <a:spLocks noGrp="1"/>
          </p:cNvSpPr>
          <p:nvPr>
            <p:ph type="sldNum" sz="quarter" idx="12"/>
          </p:nvPr>
        </p:nvSpPr>
        <p:spPr/>
        <p:txBody>
          <a:bodyPr/>
          <a:lstStyle/>
          <a:p>
            <a:fld id="{FE64FAF0-67D6-8641-82FF-792E6360F5A5}" type="slidenum">
              <a:rPr lang="en-US" smtClean="0"/>
              <a:pPr/>
              <a:t>21</a:t>
            </a:fld>
            <a:endParaRPr lang="en-US" dirty="0"/>
          </a:p>
        </p:txBody>
      </p:sp>
      <p:sp>
        <p:nvSpPr>
          <p:cNvPr id="5" name="TextBox 4">
            <a:extLst>
              <a:ext uri="{FF2B5EF4-FFF2-40B4-BE49-F238E27FC236}">
                <a16:creationId xmlns:a16="http://schemas.microsoft.com/office/drawing/2014/main" id="{82F29226-D527-4125-949E-702084A50435}"/>
              </a:ext>
            </a:extLst>
          </p:cNvPr>
          <p:cNvSpPr txBox="1"/>
          <p:nvPr/>
        </p:nvSpPr>
        <p:spPr>
          <a:xfrm>
            <a:off x="1070712" y="1832330"/>
            <a:ext cx="5021375" cy="523220"/>
          </a:xfrm>
          <a:prstGeom prst="rect">
            <a:avLst/>
          </a:prstGeom>
          <a:noFill/>
        </p:spPr>
        <p:txBody>
          <a:bodyPr wrap="none" rtlCol="0">
            <a:spAutoFit/>
          </a:bodyPr>
          <a:lstStyle/>
          <a:p>
            <a:r>
              <a:rPr lang="en-US" sz="2800" dirty="0"/>
              <a:t>Reversing Alarm Benefit Traits</a:t>
            </a:r>
          </a:p>
        </p:txBody>
      </p:sp>
    </p:spTree>
    <p:extLst>
      <p:ext uri="{BB962C8B-B14F-4D97-AF65-F5344CB8AC3E}">
        <p14:creationId xmlns:p14="http://schemas.microsoft.com/office/powerpoint/2010/main" val="211295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86CE-7BAF-4AB6-988D-43C428FA177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465F313-6262-40ED-8CF2-0DB5ED66EC24}"/>
              </a:ext>
            </a:extLst>
          </p:cNvPr>
          <p:cNvSpPr>
            <a:spLocks noGrp="1"/>
          </p:cNvSpPr>
          <p:nvPr>
            <p:ph idx="1"/>
          </p:nvPr>
        </p:nvSpPr>
        <p:spPr/>
        <p:txBody>
          <a:bodyPr/>
          <a:lstStyle/>
          <a:p>
            <a:pPr>
              <a:buFont typeface="Arial" panose="020B0604020202020204" pitchFamily="34" charset="0"/>
              <a:buChar char="•"/>
            </a:pPr>
            <a:r>
              <a:rPr lang="en-GB" dirty="0"/>
              <a:t>Improved safety / reduced risk of backover events.</a:t>
            </a:r>
          </a:p>
          <a:p>
            <a:pPr>
              <a:buFont typeface="Arial" panose="020B0604020202020204" pitchFamily="34" charset="0"/>
              <a:buChar char="•"/>
            </a:pPr>
            <a:r>
              <a:rPr lang="en-GB" dirty="0"/>
              <a:t>Reduced risk of long term hearing damage.</a:t>
            </a:r>
          </a:p>
          <a:p>
            <a:pPr>
              <a:buFont typeface="Arial" panose="020B0604020202020204" pitchFamily="34" charset="0"/>
              <a:buChar char="•"/>
            </a:pPr>
            <a:r>
              <a:rPr lang="en-GB" dirty="0"/>
              <a:t>Eliminate noise (environmental) issues.</a:t>
            </a:r>
          </a:p>
          <a:p>
            <a:pPr>
              <a:buFont typeface="Arial" panose="020B0604020202020204" pitchFamily="34" charset="0"/>
              <a:buChar char="•"/>
            </a:pPr>
            <a:r>
              <a:rPr lang="en-GB" dirty="0"/>
              <a:t>Improved alarm audibility using hearing protection</a:t>
            </a:r>
          </a:p>
          <a:p>
            <a:pPr>
              <a:buFont typeface="Arial" panose="020B0604020202020204" pitchFamily="34" charset="0"/>
              <a:buChar char="•"/>
            </a:pPr>
            <a:r>
              <a:rPr lang="en-GB" dirty="0"/>
              <a:t>Improved alarm audibility with high frequency hearing loss</a:t>
            </a:r>
          </a:p>
        </p:txBody>
      </p:sp>
      <p:sp>
        <p:nvSpPr>
          <p:cNvPr id="4" name="Slide Number Placeholder 3">
            <a:extLst>
              <a:ext uri="{FF2B5EF4-FFF2-40B4-BE49-F238E27FC236}">
                <a16:creationId xmlns:a16="http://schemas.microsoft.com/office/drawing/2014/main" id="{3899601B-7DB6-4C8E-8477-0FB0DBFF6E2C}"/>
              </a:ext>
            </a:extLst>
          </p:cNvPr>
          <p:cNvSpPr>
            <a:spLocks noGrp="1"/>
          </p:cNvSpPr>
          <p:nvPr>
            <p:ph type="sldNum" sz="quarter" idx="12"/>
          </p:nvPr>
        </p:nvSpPr>
        <p:spPr/>
        <p:txBody>
          <a:bodyPr/>
          <a:lstStyle/>
          <a:p>
            <a:fld id="{FE64FAF0-67D6-8641-82FF-792E6360F5A5}" type="slidenum">
              <a:rPr lang="en-US" smtClean="0"/>
              <a:pPr/>
              <a:t>22</a:t>
            </a:fld>
            <a:endParaRPr lang="en-US" dirty="0"/>
          </a:p>
        </p:txBody>
      </p:sp>
    </p:spTree>
    <p:extLst>
      <p:ext uri="{BB962C8B-B14F-4D97-AF65-F5344CB8AC3E}">
        <p14:creationId xmlns:p14="http://schemas.microsoft.com/office/powerpoint/2010/main" val="87884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1D41-ABA3-4B15-9CFE-678A6C62904D}"/>
              </a:ext>
            </a:extLst>
          </p:cNvPr>
          <p:cNvSpPr>
            <a:spLocks noGrp="1"/>
          </p:cNvSpPr>
          <p:nvPr>
            <p:ph type="title"/>
          </p:nvPr>
        </p:nvSpPr>
        <p:spPr/>
        <p:txBody>
          <a:bodyPr>
            <a:normAutofit fontScale="90000"/>
          </a:bodyPr>
          <a:lstStyle/>
          <a:p>
            <a:r>
              <a:rPr lang="en-GB" dirty="0"/>
              <a:t>Backup Alarms</a:t>
            </a:r>
            <a:br>
              <a:rPr lang="en-GB" dirty="0"/>
            </a:br>
            <a:r>
              <a:rPr lang="en-GB" dirty="0"/>
              <a:t>Case to Change from Tonal to Broadband</a:t>
            </a:r>
            <a:endParaRPr lang="en-US" dirty="0"/>
          </a:p>
        </p:txBody>
      </p:sp>
      <p:sp>
        <p:nvSpPr>
          <p:cNvPr id="3" name="Content Placeholder 2">
            <a:extLst>
              <a:ext uri="{FF2B5EF4-FFF2-40B4-BE49-F238E27FC236}">
                <a16:creationId xmlns:a16="http://schemas.microsoft.com/office/drawing/2014/main" id="{F0C23414-D1AE-45D4-916B-ACD52F56438E}"/>
              </a:ext>
            </a:extLst>
          </p:cNvPr>
          <p:cNvSpPr>
            <a:spLocks noGrp="1"/>
          </p:cNvSpPr>
          <p:nvPr>
            <p:ph idx="1"/>
          </p:nvPr>
        </p:nvSpPr>
        <p:spPr/>
        <p:txBody>
          <a:bodyPr>
            <a:normAutofit/>
          </a:bodyPr>
          <a:lstStyle/>
          <a:p>
            <a:pPr marL="0" lvl="0" indent="0" eaLnBrk="0" fontAlgn="base" hangingPunct="0">
              <a:lnSpc>
                <a:spcPct val="100000"/>
              </a:lnSpc>
              <a:spcBef>
                <a:spcPct val="20000"/>
              </a:spcBef>
              <a:spcAft>
                <a:spcPct val="0"/>
              </a:spcAft>
              <a:buClrTx/>
              <a:buNone/>
            </a:pPr>
            <a:r>
              <a:rPr lang="en-GB" sz="3200" kern="0" dirty="0">
                <a:solidFill>
                  <a:srgbClr val="000000"/>
                </a:solidFill>
                <a:latin typeface="Arial"/>
                <a:ea typeface="ＭＳ Ｐゴシック" pitchFamily="-106" charset="-128"/>
                <a:cs typeface="Arial"/>
              </a:rPr>
              <a:t>Socrates:</a:t>
            </a:r>
            <a:br>
              <a:rPr lang="en-GB" sz="3200" kern="0" dirty="0">
                <a:solidFill>
                  <a:srgbClr val="000000"/>
                </a:solidFill>
                <a:latin typeface="Arial"/>
                <a:ea typeface="ＭＳ Ｐゴシック" pitchFamily="-106" charset="-128"/>
                <a:cs typeface="Arial"/>
              </a:rPr>
            </a:br>
            <a:r>
              <a:rPr lang="en-GB" sz="3200" kern="0" dirty="0">
                <a:solidFill>
                  <a:srgbClr val="000000"/>
                </a:solidFill>
                <a:latin typeface="Arial"/>
                <a:ea typeface="ＭＳ Ｐゴシック" pitchFamily="-106" charset="-128"/>
                <a:cs typeface="Arial"/>
              </a:rPr>
              <a:t>   “Treatment without diagnosis is malpractice”</a:t>
            </a:r>
          </a:p>
          <a:p>
            <a:pPr marL="0" lvl="0" indent="0" algn="ctr" eaLnBrk="0" fontAlgn="base" hangingPunct="0">
              <a:lnSpc>
                <a:spcPct val="100000"/>
              </a:lnSpc>
              <a:spcBef>
                <a:spcPct val="20000"/>
              </a:spcBef>
              <a:spcAft>
                <a:spcPct val="0"/>
              </a:spcAft>
              <a:buClrTx/>
              <a:buNone/>
            </a:pPr>
            <a:r>
              <a:rPr lang="en-GB" i="1" kern="0" dirty="0">
                <a:solidFill>
                  <a:srgbClr val="000000"/>
                </a:solidFill>
                <a:latin typeface="Arial"/>
                <a:ea typeface="ＭＳ Ｐゴシック" pitchFamily="-106" charset="-128"/>
                <a:cs typeface="Arial"/>
              </a:rPr>
              <a:t>Beepers inform of a truck backing somewhere… …</a:t>
            </a:r>
            <a:br>
              <a:rPr lang="en-GB" sz="3200" i="1" kern="0" dirty="0">
                <a:solidFill>
                  <a:srgbClr val="000000"/>
                </a:solidFill>
                <a:latin typeface="Arial"/>
                <a:ea typeface="ＭＳ Ｐゴシック" pitchFamily="-106" charset="-128"/>
                <a:cs typeface="Arial"/>
              </a:rPr>
            </a:br>
            <a:r>
              <a:rPr lang="en-GB" sz="3200" i="1" kern="0" dirty="0">
                <a:solidFill>
                  <a:srgbClr val="000000"/>
                </a:solidFill>
                <a:latin typeface="Arial"/>
                <a:ea typeface="ＭＳ Ｐゴシック" pitchFamily="-106" charset="-128"/>
                <a:cs typeface="Arial"/>
              </a:rPr>
              <a:t> </a:t>
            </a:r>
            <a:r>
              <a:rPr lang="en-GB" i="1" kern="0" dirty="0">
                <a:solidFill>
                  <a:srgbClr val="000000"/>
                </a:solidFill>
                <a:latin typeface="Arial"/>
                <a:ea typeface="ＭＳ Ｐゴシック" pitchFamily="-106" charset="-128"/>
                <a:cs typeface="Arial"/>
              </a:rPr>
              <a:t>not of an approaching hazard </a:t>
            </a:r>
            <a:r>
              <a:rPr lang="en-GB" b="1" i="1" kern="0" dirty="0">
                <a:solidFill>
                  <a:srgbClr val="000000"/>
                </a:solidFill>
                <a:latin typeface="Arial"/>
                <a:ea typeface="ＭＳ Ｐゴシック" pitchFamily="-106" charset="-128"/>
                <a:cs typeface="Arial"/>
              </a:rPr>
              <a:t>!</a:t>
            </a:r>
          </a:p>
          <a:p>
            <a:pPr marL="0" lvl="0" indent="0" algn="ctr" eaLnBrk="0" fontAlgn="base" hangingPunct="0">
              <a:lnSpc>
                <a:spcPct val="100000"/>
              </a:lnSpc>
              <a:spcBef>
                <a:spcPct val="20000"/>
              </a:spcBef>
              <a:spcAft>
                <a:spcPct val="0"/>
              </a:spcAft>
              <a:buClrTx/>
              <a:buNone/>
            </a:pPr>
            <a:r>
              <a:rPr lang="en-GB" sz="2600" i="1" kern="0" dirty="0">
                <a:solidFill>
                  <a:srgbClr val="000000"/>
                </a:solidFill>
                <a:latin typeface="Comic Sans MS" pitchFamily="66" charset="0"/>
                <a:ea typeface="ＭＳ Ｐゴシック" pitchFamily="-106" charset="-128"/>
                <a:cs typeface="Arial"/>
              </a:rPr>
              <a:t>beepers are acoustically deficient</a:t>
            </a:r>
          </a:p>
          <a:p>
            <a:pPr marL="0" lvl="0" indent="0" algn="ctr" eaLnBrk="0" fontAlgn="base" hangingPunct="0">
              <a:lnSpc>
                <a:spcPct val="100000"/>
              </a:lnSpc>
              <a:spcBef>
                <a:spcPct val="20000"/>
              </a:spcBef>
              <a:spcAft>
                <a:spcPct val="0"/>
              </a:spcAft>
              <a:buClrTx/>
              <a:buNone/>
            </a:pPr>
            <a:endParaRPr lang="en-GB" sz="2400" kern="0" dirty="0">
              <a:solidFill>
                <a:srgbClr val="000000"/>
              </a:solidFill>
              <a:latin typeface="Arial"/>
              <a:ea typeface="ＭＳ Ｐゴシック" pitchFamily="-106" charset="-128"/>
              <a:cs typeface="Arial"/>
            </a:endParaRPr>
          </a:p>
          <a:p>
            <a:pPr marL="0" lvl="0" indent="0" algn="ctr" eaLnBrk="0" fontAlgn="base" hangingPunct="0">
              <a:lnSpc>
                <a:spcPct val="100000"/>
              </a:lnSpc>
              <a:spcBef>
                <a:spcPct val="20000"/>
              </a:spcBef>
              <a:spcAft>
                <a:spcPct val="0"/>
              </a:spcAft>
              <a:buClrTx/>
              <a:buNone/>
            </a:pPr>
            <a:endParaRPr lang="en-GB" sz="2400" kern="0" dirty="0">
              <a:solidFill>
                <a:srgbClr val="000000"/>
              </a:solidFill>
              <a:latin typeface="Arial"/>
              <a:ea typeface="ＭＳ Ｐゴシック" pitchFamily="-106" charset="-128"/>
              <a:cs typeface="Arial"/>
            </a:endParaRPr>
          </a:p>
          <a:p>
            <a:endParaRPr lang="en-US" dirty="0"/>
          </a:p>
        </p:txBody>
      </p:sp>
      <p:sp>
        <p:nvSpPr>
          <p:cNvPr id="4" name="Slide Number Placeholder 3">
            <a:extLst>
              <a:ext uri="{FF2B5EF4-FFF2-40B4-BE49-F238E27FC236}">
                <a16:creationId xmlns:a16="http://schemas.microsoft.com/office/drawing/2014/main" id="{E03D7CFA-B8E1-4C04-91B9-B6E320A516BD}"/>
              </a:ext>
            </a:extLst>
          </p:cNvPr>
          <p:cNvSpPr>
            <a:spLocks noGrp="1"/>
          </p:cNvSpPr>
          <p:nvPr>
            <p:ph type="sldNum" sz="quarter" idx="12"/>
          </p:nvPr>
        </p:nvSpPr>
        <p:spPr/>
        <p:txBody>
          <a:bodyPr/>
          <a:lstStyle/>
          <a:p>
            <a:fld id="{FE64FAF0-67D6-8641-82FF-792E6360F5A5}" type="slidenum">
              <a:rPr lang="en-US" smtClean="0"/>
              <a:pPr/>
              <a:t>23</a:t>
            </a:fld>
            <a:endParaRPr lang="en-US" dirty="0"/>
          </a:p>
        </p:txBody>
      </p:sp>
      <p:sp>
        <p:nvSpPr>
          <p:cNvPr id="5" name="TextBox 4">
            <a:extLst>
              <a:ext uri="{FF2B5EF4-FFF2-40B4-BE49-F238E27FC236}">
                <a16:creationId xmlns:a16="http://schemas.microsoft.com/office/drawing/2014/main" id="{B6C85222-A5E4-4CC6-A56F-BC4ECDBC4D74}"/>
              </a:ext>
            </a:extLst>
          </p:cNvPr>
          <p:cNvSpPr txBox="1"/>
          <p:nvPr/>
        </p:nvSpPr>
        <p:spPr>
          <a:xfrm>
            <a:off x="3951890" y="6202354"/>
            <a:ext cx="5429692" cy="307777"/>
          </a:xfrm>
          <a:prstGeom prst="rect">
            <a:avLst/>
          </a:prstGeom>
          <a:noFill/>
        </p:spPr>
        <p:txBody>
          <a:bodyPr wrap="none" rtlCol="0">
            <a:spAutoFit/>
          </a:bodyPr>
          <a:lstStyle/>
          <a:p>
            <a:r>
              <a:rPr lang="en-US" sz="1400" dirty="0"/>
              <a:t>Presentation; Diagnosis (accidents &amp; function), Options, Summary</a:t>
            </a:r>
          </a:p>
        </p:txBody>
      </p:sp>
    </p:spTree>
    <p:extLst>
      <p:ext uri="{BB962C8B-B14F-4D97-AF65-F5344CB8AC3E}">
        <p14:creationId xmlns:p14="http://schemas.microsoft.com/office/powerpoint/2010/main" val="300022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7E10-699F-45F5-B8F4-BC4794FE164A}"/>
              </a:ext>
            </a:extLst>
          </p:cNvPr>
          <p:cNvSpPr>
            <a:spLocks noGrp="1"/>
          </p:cNvSpPr>
          <p:nvPr>
            <p:ph type="title"/>
          </p:nvPr>
        </p:nvSpPr>
        <p:spPr>
          <a:xfrm>
            <a:off x="417786" y="-11770"/>
            <a:ext cx="10515600" cy="1325563"/>
          </a:xfrm>
        </p:spPr>
        <p:txBody>
          <a:bodyPr/>
          <a:lstStyle/>
          <a:p>
            <a:r>
              <a:rPr lang="en-US" dirty="0"/>
              <a:t>Pilot </a:t>
            </a:r>
            <a:br>
              <a:rPr lang="en-US" dirty="0"/>
            </a:br>
            <a:r>
              <a:rPr lang="en-US" dirty="0"/>
              <a:t>Program</a:t>
            </a:r>
          </a:p>
        </p:txBody>
      </p:sp>
      <p:sp>
        <p:nvSpPr>
          <p:cNvPr id="4" name="Slide Number Placeholder 3">
            <a:extLst>
              <a:ext uri="{FF2B5EF4-FFF2-40B4-BE49-F238E27FC236}">
                <a16:creationId xmlns:a16="http://schemas.microsoft.com/office/drawing/2014/main" id="{408641EE-62CF-4518-99E7-EDEFCEB392BE}"/>
              </a:ext>
            </a:extLst>
          </p:cNvPr>
          <p:cNvSpPr>
            <a:spLocks noGrp="1"/>
          </p:cNvSpPr>
          <p:nvPr>
            <p:ph type="sldNum" sz="quarter" idx="12"/>
          </p:nvPr>
        </p:nvSpPr>
        <p:spPr/>
        <p:txBody>
          <a:bodyPr/>
          <a:lstStyle/>
          <a:p>
            <a:fld id="{FE64FAF0-67D6-8641-82FF-792E6360F5A5}" type="slidenum">
              <a:rPr lang="en-US" smtClean="0"/>
              <a:pPr/>
              <a:t>24</a:t>
            </a:fld>
            <a:endParaRPr lang="en-US" dirty="0"/>
          </a:p>
        </p:txBody>
      </p:sp>
      <p:pic>
        <p:nvPicPr>
          <p:cNvPr id="5" name="Picture 4">
            <a:extLst>
              <a:ext uri="{FF2B5EF4-FFF2-40B4-BE49-F238E27FC236}">
                <a16:creationId xmlns:a16="http://schemas.microsoft.com/office/drawing/2014/main" id="{8CADA0D7-F637-4DBB-96B6-66B2C7932E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43" t="4487" r="943"/>
          <a:stretch/>
        </p:blipFill>
        <p:spPr>
          <a:xfrm>
            <a:off x="3581401" y="99388"/>
            <a:ext cx="8610600" cy="6758612"/>
          </a:xfrm>
          <a:prstGeom prst="rect">
            <a:avLst/>
          </a:prstGeom>
        </p:spPr>
      </p:pic>
    </p:spTree>
    <p:extLst>
      <p:ext uri="{BB962C8B-B14F-4D97-AF65-F5344CB8AC3E}">
        <p14:creationId xmlns:p14="http://schemas.microsoft.com/office/powerpoint/2010/main" val="203653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055C324-506D-4B57-881B-A34F52F9E97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18750" y="0"/>
            <a:ext cx="11873250" cy="5910748"/>
          </a:xfrm>
          <a:prstGeom prst="rect">
            <a:avLst/>
          </a:prstGeom>
        </p:spPr>
      </p:pic>
      <p:sp>
        <p:nvSpPr>
          <p:cNvPr id="2" name="Arrow: Down 1">
            <a:extLst>
              <a:ext uri="{FF2B5EF4-FFF2-40B4-BE49-F238E27FC236}">
                <a16:creationId xmlns:a16="http://schemas.microsoft.com/office/drawing/2014/main" id="{936686C5-6BD9-4C63-A338-6E1867CB5B46}"/>
              </a:ext>
            </a:extLst>
          </p:cNvPr>
          <p:cNvSpPr/>
          <p:nvPr/>
        </p:nvSpPr>
        <p:spPr>
          <a:xfrm rot="1881754">
            <a:off x="9427778" y="4681039"/>
            <a:ext cx="472966" cy="847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7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33979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81A0-234D-4F77-AAD6-CE95420C0102}"/>
              </a:ext>
            </a:extLst>
          </p:cNvPr>
          <p:cNvSpPr>
            <a:spLocks noGrp="1"/>
          </p:cNvSpPr>
          <p:nvPr>
            <p:ph type="title"/>
          </p:nvPr>
        </p:nvSpPr>
        <p:spPr/>
        <p:txBody>
          <a:bodyPr/>
          <a:lstStyle/>
          <a:p>
            <a:r>
              <a:rPr lang="en-US" dirty="0"/>
              <a:t>OSHA Requirements</a:t>
            </a:r>
          </a:p>
        </p:txBody>
      </p:sp>
      <p:sp>
        <p:nvSpPr>
          <p:cNvPr id="3" name="Content Placeholder 2">
            <a:extLst>
              <a:ext uri="{FF2B5EF4-FFF2-40B4-BE49-F238E27FC236}">
                <a16:creationId xmlns:a16="http://schemas.microsoft.com/office/drawing/2014/main" id="{3ED155C8-E4DC-4D9A-9FA8-4A9B939FDF2A}"/>
              </a:ext>
            </a:extLst>
          </p:cNvPr>
          <p:cNvSpPr>
            <a:spLocks noGrp="1"/>
          </p:cNvSpPr>
          <p:nvPr>
            <p:ph idx="1"/>
          </p:nvPr>
        </p:nvSpPr>
        <p:spPr>
          <a:xfrm>
            <a:off x="638503" y="1571307"/>
            <a:ext cx="10515600" cy="4751030"/>
          </a:xfrm>
        </p:spPr>
        <p:txBody>
          <a:bodyPr>
            <a:normAutofit fontScale="85000" lnSpcReduction="10000"/>
          </a:bodyPr>
          <a:lstStyle/>
          <a:p>
            <a:r>
              <a:rPr lang="en-US" dirty="0"/>
              <a:t>“As you may be aware, OSHA has no requirements for back-up alarms in the general industry standards, 29 CFR Part 1910.”</a:t>
            </a:r>
          </a:p>
          <a:p>
            <a:endParaRPr lang="en-US" dirty="0"/>
          </a:p>
          <a:p>
            <a:r>
              <a:rPr lang="en-US" dirty="0"/>
              <a:t>29 CFR Part 1926.601(b)(4) of the Construction Safety and Health Regulations entitled Motor vehicles requires:</a:t>
            </a:r>
          </a:p>
          <a:p>
            <a:pPr lvl="1">
              <a:lnSpc>
                <a:spcPct val="120000"/>
              </a:lnSpc>
            </a:pPr>
            <a:r>
              <a:rPr lang="en-US" dirty="0"/>
              <a:t>“(4) No employer shall use any motor vehicle equipment having an obstructed view to the rear unless:</a:t>
            </a:r>
          </a:p>
          <a:p>
            <a:pPr lvl="2">
              <a:lnSpc>
                <a:spcPct val="170000"/>
              </a:lnSpc>
            </a:pPr>
            <a:r>
              <a:rPr lang="en-US" dirty="0"/>
              <a:t>(i) The vehicle has a reverse signal alarm audible above surrounding noise level or;</a:t>
            </a:r>
          </a:p>
          <a:p>
            <a:pPr lvl="2">
              <a:lnSpc>
                <a:spcPct val="170000"/>
              </a:lnSpc>
            </a:pPr>
            <a:r>
              <a:rPr lang="en-US" dirty="0"/>
              <a:t>(ii) The vehicle is backed up only when an observer signals that it is safe to do so."</a:t>
            </a:r>
          </a:p>
          <a:p>
            <a:endParaRPr lang="en-US" dirty="0"/>
          </a:p>
          <a:p>
            <a:r>
              <a:rPr lang="en-US" sz="2100" dirty="0"/>
              <a:t>“As you can see, the alarm is only required when vision to the rear of the operator is obstructed and the operator lacks an observer to signal him. It would be the employer's obligation to determine the noise level in his particular worksite and select an appropriate alarm if he chooses to use it.”</a:t>
            </a:r>
          </a:p>
          <a:p>
            <a:endParaRPr lang="en-US" sz="2100" dirty="0"/>
          </a:p>
          <a:p>
            <a:endParaRPr lang="en-US" dirty="0"/>
          </a:p>
        </p:txBody>
      </p:sp>
      <p:sp>
        <p:nvSpPr>
          <p:cNvPr id="4" name="Slide Number Placeholder 3">
            <a:extLst>
              <a:ext uri="{FF2B5EF4-FFF2-40B4-BE49-F238E27FC236}">
                <a16:creationId xmlns:a16="http://schemas.microsoft.com/office/drawing/2014/main" id="{25E66D14-162C-439B-AA26-E2B42A22DBE6}"/>
              </a:ext>
            </a:extLst>
          </p:cNvPr>
          <p:cNvSpPr>
            <a:spLocks noGrp="1"/>
          </p:cNvSpPr>
          <p:nvPr>
            <p:ph type="sldNum" sz="quarter" idx="12"/>
          </p:nvPr>
        </p:nvSpPr>
        <p:spPr/>
        <p:txBody>
          <a:bodyPr/>
          <a:lstStyle/>
          <a:p>
            <a:fld id="{FE64FAF0-67D6-8641-82FF-792E6360F5A5}" type="slidenum">
              <a:rPr lang="en-US" smtClean="0"/>
              <a:pPr/>
              <a:t>3</a:t>
            </a:fld>
            <a:endParaRPr lang="en-US" dirty="0"/>
          </a:p>
        </p:txBody>
      </p:sp>
      <p:sp>
        <p:nvSpPr>
          <p:cNvPr id="5" name="TextBox 4">
            <a:extLst>
              <a:ext uri="{FF2B5EF4-FFF2-40B4-BE49-F238E27FC236}">
                <a16:creationId xmlns:a16="http://schemas.microsoft.com/office/drawing/2014/main" id="{B7DFA8C7-137D-4D67-B8FC-F3D2618B988A}"/>
              </a:ext>
            </a:extLst>
          </p:cNvPr>
          <p:cNvSpPr txBox="1"/>
          <p:nvPr/>
        </p:nvSpPr>
        <p:spPr>
          <a:xfrm>
            <a:off x="2209800" y="6459493"/>
            <a:ext cx="9360964" cy="461665"/>
          </a:xfrm>
          <a:prstGeom prst="rect">
            <a:avLst/>
          </a:prstGeom>
          <a:noFill/>
        </p:spPr>
        <p:txBody>
          <a:bodyPr wrap="square" rtlCol="0">
            <a:spAutoFit/>
          </a:bodyPr>
          <a:lstStyle/>
          <a:p>
            <a:r>
              <a:rPr lang="en-US" sz="1200" i="1" dirty="0"/>
              <a:t>Regulations for back-up alarms</a:t>
            </a:r>
            <a:r>
              <a:rPr lang="en-US" sz="1200" dirty="0"/>
              <a:t>. (n.d.). Occupational Safety and Health Administration. https://www.osha.gov/laws-regs/standardinterpretations/1980-07-11#:~:text=The%20regulation%20you%20refer%20to,is%20safe%20to%20do%20so.%22</a:t>
            </a:r>
          </a:p>
        </p:txBody>
      </p:sp>
    </p:spTree>
    <p:extLst>
      <p:ext uri="{BB962C8B-B14F-4D97-AF65-F5344CB8AC3E}">
        <p14:creationId xmlns:p14="http://schemas.microsoft.com/office/powerpoint/2010/main" val="330310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81A0-234D-4F77-AAD6-CE95420C0102}"/>
              </a:ext>
            </a:extLst>
          </p:cNvPr>
          <p:cNvSpPr>
            <a:spLocks noGrp="1"/>
          </p:cNvSpPr>
          <p:nvPr>
            <p:ph type="title"/>
          </p:nvPr>
        </p:nvSpPr>
        <p:spPr/>
        <p:txBody>
          <a:bodyPr/>
          <a:lstStyle/>
          <a:p>
            <a:r>
              <a:rPr lang="en-US" dirty="0"/>
              <a:t>OSHA Requirements</a:t>
            </a:r>
          </a:p>
        </p:txBody>
      </p:sp>
      <p:sp>
        <p:nvSpPr>
          <p:cNvPr id="3" name="Content Placeholder 2">
            <a:extLst>
              <a:ext uri="{FF2B5EF4-FFF2-40B4-BE49-F238E27FC236}">
                <a16:creationId xmlns:a16="http://schemas.microsoft.com/office/drawing/2014/main" id="{3ED155C8-E4DC-4D9A-9FA8-4A9B939FDF2A}"/>
              </a:ext>
            </a:extLst>
          </p:cNvPr>
          <p:cNvSpPr>
            <a:spLocks noGrp="1"/>
          </p:cNvSpPr>
          <p:nvPr>
            <p:ph idx="1"/>
          </p:nvPr>
        </p:nvSpPr>
        <p:spPr>
          <a:xfrm>
            <a:off x="838200" y="2106970"/>
            <a:ext cx="10515600" cy="4751030"/>
          </a:xfrm>
        </p:spPr>
        <p:txBody>
          <a:bodyPr>
            <a:normAutofit/>
          </a:bodyPr>
          <a:lstStyle/>
          <a:p>
            <a:r>
              <a:rPr lang="en-US" dirty="0"/>
              <a:t>A second regulation, 29 CFR Part 1926.602(a)(9), entitled Material Handling Equipment states:</a:t>
            </a:r>
          </a:p>
          <a:p>
            <a:pPr lvl="1"/>
            <a:r>
              <a:rPr lang="en-US" dirty="0"/>
              <a:t>"(9) Audible alarms</a:t>
            </a:r>
          </a:p>
          <a:p>
            <a:pPr lvl="2"/>
            <a:r>
              <a:rPr lang="en-US" dirty="0"/>
              <a:t>(</a:t>
            </a:r>
            <a:r>
              <a:rPr lang="en-US" dirty="0" err="1"/>
              <a:t>i</a:t>
            </a:r>
            <a:r>
              <a:rPr lang="en-US" dirty="0"/>
              <a:t>) All bidirectional machines, such as rollers, compactors, front-end loaders, bulldozers, and similar equipment, </a:t>
            </a:r>
            <a:r>
              <a:rPr lang="en-US" dirty="0">
                <a:highlight>
                  <a:srgbClr val="FFFF00"/>
                </a:highlight>
              </a:rPr>
              <a:t>shall be equipped with a horn</a:t>
            </a:r>
            <a:r>
              <a:rPr lang="en-US" dirty="0"/>
              <a:t>, distinguishable from the surrounding noise level, which shall be operated as needed when the machine is moving in either direction. The horn has to be maintained in operative condition.</a:t>
            </a:r>
          </a:p>
          <a:p>
            <a:pPr lvl="2"/>
            <a:r>
              <a:rPr lang="en-US" dirty="0"/>
              <a:t>(ii) No employer shall permit earthmoving or compacting equipment which has an obstructed view to the rear to be used in reverse gear unless the equipment has in operation a </a:t>
            </a:r>
            <a:r>
              <a:rPr lang="en-US" dirty="0">
                <a:highlight>
                  <a:srgbClr val="FFFF00"/>
                </a:highlight>
              </a:rPr>
              <a:t>reverse signal alarm distinguishable from the surrounding noise level</a:t>
            </a:r>
            <a:r>
              <a:rPr lang="en-US" dirty="0"/>
              <a:t> or an employer signals that it is safe to do so."</a:t>
            </a:r>
          </a:p>
          <a:p>
            <a:endParaRPr lang="en-US" dirty="0"/>
          </a:p>
        </p:txBody>
      </p:sp>
      <p:sp>
        <p:nvSpPr>
          <p:cNvPr id="4" name="Slide Number Placeholder 3">
            <a:extLst>
              <a:ext uri="{FF2B5EF4-FFF2-40B4-BE49-F238E27FC236}">
                <a16:creationId xmlns:a16="http://schemas.microsoft.com/office/drawing/2014/main" id="{25E66D14-162C-439B-AA26-E2B42A22DBE6}"/>
              </a:ext>
            </a:extLst>
          </p:cNvPr>
          <p:cNvSpPr>
            <a:spLocks noGrp="1"/>
          </p:cNvSpPr>
          <p:nvPr>
            <p:ph type="sldNum" sz="quarter" idx="12"/>
          </p:nvPr>
        </p:nvSpPr>
        <p:spPr/>
        <p:txBody>
          <a:bodyPr/>
          <a:lstStyle/>
          <a:p>
            <a:fld id="{FE64FAF0-67D6-8641-82FF-792E6360F5A5}" type="slidenum">
              <a:rPr lang="en-US" smtClean="0"/>
              <a:pPr/>
              <a:t>4</a:t>
            </a:fld>
            <a:endParaRPr lang="en-US" dirty="0"/>
          </a:p>
        </p:txBody>
      </p:sp>
      <p:sp>
        <p:nvSpPr>
          <p:cNvPr id="5" name="TextBox 4">
            <a:extLst>
              <a:ext uri="{FF2B5EF4-FFF2-40B4-BE49-F238E27FC236}">
                <a16:creationId xmlns:a16="http://schemas.microsoft.com/office/drawing/2014/main" id="{CF0D69FD-02BF-4129-A3DF-214653021181}"/>
              </a:ext>
            </a:extLst>
          </p:cNvPr>
          <p:cNvSpPr txBox="1"/>
          <p:nvPr/>
        </p:nvSpPr>
        <p:spPr>
          <a:xfrm>
            <a:off x="2293883" y="6336002"/>
            <a:ext cx="9360964" cy="461665"/>
          </a:xfrm>
          <a:prstGeom prst="rect">
            <a:avLst/>
          </a:prstGeom>
          <a:noFill/>
        </p:spPr>
        <p:txBody>
          <a:bodyPr wrap="square" rtlCol="0">
            <a:spAutoFit/>
          </a:bodyPr>
          <a:lstStyle/>
          <a:p>
            <a:r>
              <a:rPr lang="en-US" sz="1200" i="1" dirty="0"/>
              <a:t>Regulations for back-up alarms</a:t>
            </a:r>
            <a:r>
              <a:rPr lang="en-US" sz="1200" dirty="0"/>
              <a:t>. (n.d.). Occupational Safety and Health Administration. https://www.osha.gov/laws-regs/standardinterpretations/1980-07-11#:~:text=The%20regulation%20you%20refer%20to,is%20safe%20to%20do%20so.%22</a:t>
            </a:r>
          </a:p>
        </p:txBody>
      </p:sp>
    </p:spTree>
    <p:extLst>
      <p:ext uri="{BB962C8B-B14F-4D97-AF65-F5344CB8AC3E}">
        <p14:creationId xmlns:p14="http://schemas.microsoft.com/office/powerpoint/2010/main" val="120805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DED0-EDF1-42EE-85D0-0573F4DCDFA2}"/>
              </a:ext>
            </a:extLst>
          </p:cNvPr>
          <p:cNvSpPr>
            <a:spLocks noGrp="1"/>
          </p:cNvSpPr>
          <p:nvPr>
            <p:ph type="title"/>
          </p:nvPr>
        </p:nvSpPr>
        <p:spPr/>
        <p:txBody>
          <a:bodyPr/>
          <a:lstStyle/>
          <a:p>
            <a:r>
              <a:rPr lang="en-US" dirty="0"/>
              <a:t>Backup Alarms</a:t>
            </a:r>
          </a:p>
        </p:txBody>
      </p:sp>
    </p:spTree>
    <p:extLst>
      <p:ext uri="{BB962C8B-B14F-4D97-AF65-F5344CB8AC3E}">
        <p14:creationId xmlns:p14="http://schemas.microsoft.com/office/powerpoint/2010/main" val="343798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055" y="251363"/>
            <a:ext cx="10515600" cy="1325563"/>
          </a:xfrm>
        </p:spPr>
        <p:txBody>
          <a:bodyPr/>
          <a:lstStyle/>
          <a:p>
            <a:r>
              <a:rPr lang="en-GB" b="1" dirty="0"/>
              <a:t>Function of a Backup Alarm?</a:t>
            </a:r>
          </a:p>
        </p:txBody>
      </p:sp>
      <p:sp>
        <p:nvSpPr>
          <p:cNvPr id="3" name="Content Placeholder 2"/>
          <p:cNvSpPr>
            <a:spLocks noGrp="1"/>
          </p:cNvSpPr>
          <p:nvPr>
            <p:ph idx="1"/>
          </p:nvPr>
        </p:nvSpPr>
        <p:spPr>
          <a:xfrm>
            <a:off x="1513489" y="1470725"/>
            <a:ext cx="11246069" cy="4995846"/>
          </a:xfrm>
        </p:spPr>
        <p:txBody>
          <a:bodyPr>
            <a:noAutofit/>
          </a:bodyPr>
          <a:lstStyle/>
          <a:p>
            <a:pPr>
              <a:spcBef>
                <a:spcPts val="0"/>
              </a:spcBef>
            </a:pPr>
            <a:r>
              <a:rPr lang="en-GB" sz="2400" b="1" dirty="0"/>
              <a:t>Address route cause of reversing accidents</a:t>
            </a:r>
            <a:r>
              <a:rPr lang="en-GB" sz="2400" dirty="0"/>
              <a:t>:</a:t>
            </a:r>
          </a:p>
          <a:p>
            <a:pPr lvl="1">
              <a:spcBef>
                <a:spcPts val="0"/>
              </a:spcBef>
            </a:pPr>
            <a:r>
              <a:rPr lang="en-GB" dirty="0"/>
              <a:t>person unaware they were in danger</a:t>
            </a:r>
          </a:p>
          <a:p>
            <a:pPr lvl="1">
              <a:spcBef>
                <a:spcPts val="0"/>
              </a:spcBef>
            </a:pPr>
            <a:r>
              <a:rPr lang="en-GB" dirty="0"/>
              <a:t>driver could not see the person</a:t>
            </a:r>
          </a:p>
          <a:p>
            <a:pPr lvl="1">
              <a:spcBef>
                <a:spcPts val="0"/>
              </a:spcBef>
            </a:pPr>
            <a:r>
              <a:rPr lang="en-GB" dirty="0"/>
              <a:t>driver did not notice the person</a:t>
            </a:r>
          </a:p>
          <a:p>
            <a:pPr lvl="1">
              <a:spcBef>
                <a:spcPts val="0"/>
              </a:spcBef>
            </a:pPr>
            <a:r>
              <a:rPr lang="en-GB" dirty="0"/>
              <a:t>driving carelessly or recklessly</a:t>
            </a:r>
          </a:p>
          <a:p>
            <a:pPr lvl="1">
              <a:spcBef>
                <a:spcPts val="0"/>
              </a:spcBef>
            </a:pPr>
            <a:r>
              <a:rPr lang="en-GB" dirty="0"/>
              <a:t>person careless or reckless</a:t>
            </a:r>
          </a:p>
          <a:p>
            <a:pPr>
              <a:spcBef>
                <a:spcPts val="0"/>
              </a:spcBef>
            </a:pPr>
            <a:endParaRPr lang="en-GB" sz="2400" b="1" dirty="0"/>
          </a:p>
          <a:p>
            <a:pPr>
              <a:spcBef>
                <a:spcPts val="0"/>
              </a:spcBef>
            </a:pPr>
            <a:r>
              <a:rPr lang="en-GB" sz="2400" b="1" dirty="0"/>
              <a:t>Federal Mine Safety &amp; Health Review Commission Civil Penalties Proceeding report 2011:</a:t>
            </a:r>
          </a:p>
          <a:p>
            <a:pPr lvl="1">
              <a:spcBef>
                <a:spcPts val="0"/>
              </a:spcBef>
            </a:pPr>
            <a:r>
              <a:rPr lang="en-GB" dirty="0"/>
              <a:t>“</a:t>
            </a:r>
            <a:r>
              <a:rPr lang="en-GB" i="1" dirty="0"/>
              <a:t>The obvious purpose of a back-up alarm is to warn persons positioned behind the truck who cannot be seen by the truck operator</a:t>
            </a:r>
            <a:r>
              <a:rPr lang="en-GB" dirty="0"/>
              <a:t>.”</a:t>
            </a:r>
          </a:p>
          <a:p>
            <a:pPr>
              <a:spcBef>
                <a:spcPts val="0"/>
              </a:spcBef>
            </a:pPr>
            <a:endParaRPr lang="en-GB" sz="2400" b="1" dirty="0"/>
          </a:p>
          <a:p>
            <a:pPr>
              <a:spcBef>
                <a:spcPts val="0"/>
              </a:spcBef>
            </a:pPr>
            <a:r>
              <a:rPr lang="en-GB" sz="2400" b="1" dirty="0"/>
              <a:t>Function</a:t>
            </a:r>
            <a:r>
              <a:rPr lang="en-GB" sz="2400" dirty="0"/>
              <a:t>: to protect someone</a:t>
            </a:r>
          </a:p>
          <a:p>
            <a:pPr lvl="1">
              <a:spcBef>
                <a:spcPts val="0"/>
              </a:spcBef>
            </a:pPr>
            <a:r>
              <a:rPr lang="en-GB" dirty="0"/>
              <a:t>at risk (in hazard area) &amp;</a:t>
            </a:r>
          </a:p>
          <a:p>
            <a:pPr lvl="1">
              <a:spcBef>
                <a:spcPts val="0"/>
              </a:spcBef>
            </a:pPr>
            <a:r>
              <a:rPr lang="en-GB" dirty="0"/>
              <a:t>unseen by driver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6C8B-708E-4760-904D-487420403F0D}"/>
              </a:ext>
            </a:extLst>
          </p:cNvPr>
          <p:cNvSpPr>
            <a:spLocks noGrp="1"/>
          </p:cNvSpPr>
          <p:nvPr>
            <p:ph type="title"/>
          </p:nvPr>
        </p:nvSpPr>
        <p:spPr/>
        <p:txBody>
          <a:bodyPr/>
          <a:lstStyle/>
          <a:p>
            <a:r>
              <a:rPr lang="en-US" dirty="0"/>
              <a:t>Tonal Backup Alarms</a:t>
            </a:r>
          </a:p>
        </p:txBody>
      </p:sp>
      <p:sp>
        <p:nvSpPr>
          <p:cNvPr id="3" name="Content Placeholder 2">
            <a:extLst>
              <a:ext uri="{FF2B5EF4-FFF2-40B4-BE49-F238E27FC236}">
                <a16:creationId xmlns:a16="http://schemas.microsoft.com/office/drawing/2014/main" id="{27F2C991-CBAE-4BE4-AD88-24BBBB02B5D2}"/>
              </a:ext>
            </a:extLst>
          </p:cNvPr>
          <p:cNvSpPr>
            <a:spLocks noGrp="1"/>
          </p:cNvSpPr>
          <p:nvPr>
            <p:ph idx="1"/>
          </p:nvPr>
        </p:nvSpPr>
        <p:spPr/>
        <p:txBody>
          <a:bodyPr/>
          <a:lstStyle/>
          <a:p>
            <a:pPr>
              <a:buFont typeface="Arial" panose="020B0604020202020204" pitchFamily="34" charset="0"/>
              <a:buChar char="•"/>
            </a:pPr>
            <a:r>
              <a:rPr lang="en-US" dirty="0"/>
              <a:t>Implemented in 1971 by Army Corps of Engineers</a:t>
            </a:r>
          </a:p>
          <a:p>
            <a:pPr>
              <a:buFont typeface="Arial" panose="020B0604020202020204" pitchFamily="34" charset="0"/>
              <a:buChar char="•"/>
            </a:pPr>
            <a:endParaRPr lang="en-US" sz="1000" dirty="0"/>
          </a:p>
          <a:p>
            <a:pPr>
              <a:buFont typeface="Arial" panose="020B0604020202020204" pitchFamily="34" charset="0"/>
              <a:buChar char="•"/>
            </a:pPr>
            <a:r>
              <a:rPr lang="en-US" dirty="0"/>
              <a:t>Tonal alarms are ubiquitous</a:t>
            </a:r>
          </a:p>
          <a:p>
            <a:pPr>
              <a:buFont typeface="Arial" panose="020B0604020202020204" pitchFamily="34" charset="0"/>
              <a:buChar char="•"/>
            </a:pPr>
            <a:endParaRPr lang="en-US" sz="1000" dirty="0"/>
          </a:p>
          <a:p>
            <a:pPr>
              <a:buFont typeface="Arial" panose="020B0604020202020204" pitchFamily="34" charset="0"/>
              <a:buChar char="•"/>
            </a:pPr>
            <a:r>
              <a:rPr lang="en-US" dirty="0"/>
              <a:t>30 years later, research shows that tonal alarms installed by the original equipment manufacturers failed to prevent over 66% of the backover accidents they investigated. </a:t>
            </a:r>
          </a:p>
        </p:txBody>
      </p:sp>
      <p:sp>
        <p:nvSpPr>
          <p:cNvPr id="4" name="Slide Number Placeholder 3">
            <a:extLst>
              <a:ext uri="{FF2B5EF4-FFF2-40B4-BE49-F238E27FC236}">
                <a16:creationId xmlns:a16="http://schemas.microsoft.com/office/drawing/2014/main" id="{B0E9F620-1145-42F8-8832-855CD741F663}"/>
              </a:ext>
            </a:extLst>
          </p:cNvPr>
          <p:cNvSpPr>
            <a:spLocks noGrp="1"/>
          </p:cNvSpPr>
          <p:nvPr>
            <p:ph type="sldNum" sz="quarter" idx="12"/>
          </p:nvPr>
        </p:nvSpPr>
        <p:spPr/>
        <p:txBody>
          <a:bodyPr/>
          <a:lstStyle/>
          <a:p>
            <a:fld id="{FE64FAF0-67D6-8641-82FF-792E6360F5A5}" type="slidenum">
              <a:rPr lang="en-US" smtClean="0"/>
              <a:pPr/>
              <a:t>7</a:t>
            </a:fld>
            <a:endParaRPr lang="en-US" dirty="0"/>
          </a:p>
        </p:txBody>
      </p:sp>
      <p:sp>
        <p:nvSpPr>
          <p:cNvPr id="7" name="TextBox 6">
            <a:extLst>
              <a:ext uri="{FF2B5EF4-FFF2-40B4-BE49-F238E27FC236}">
                <a16:creationId xmlns:a16="http://schemas.microsoft.com/office/drawing/2014/main" id="{22298189-E2D8-4E13-9D40-56621FE444F1}"/>
              </a:ext>
            </a:extLst>
          </p:cNvPr>
          <p:cNvSpPr txBox="1"/>
          <p:nvPr/>
        </p:nvSpPr>
        <p:spPr>
          <a:xfrm>
            <a:off x="2045389" y="5951661"/>
            <a:ext cx="8814049" cy="1015663"/>
          </a:xfrm>
          <a:prstGeom prst="rect">
            <a:avLst/>
          </a:prstGeom>
          <a:noFill/>
        </p:spPr>
        <p:txBody>
          <a:bodyPr wrap="square" rtlCol="0">
            <a:spAutoFit/>
          </a:bodyPr>
          <a:lstStyle/>
          <a:p>
            <a:r>
              <a:rPr lang="en-US" sz="1400" dirty="0"/>
              <a:t>Purswell, J. P., &amp; Purswell, J. L. (2001). The effectiveness of audible backup alarms as indicated by OSHA accident investigation records.  In A.C. Bittner, P.C. Champney, &amp; S.J. Morrissey (Ed.), </a:t>
            </a:r>
            <a:r>
              <a:rPr lang="en-US" sz="1400" i="1" dirty="0"/>
              <a:t>Advances in Occupational Ergonomics and Safety</a:t>
            </a:r>
            <a:r>
              <a:rPr lang="en-US" sz="1400" dirty="0"/>
              <a:t> (pp. 444-450). Amsterdam, Netherlands: IOS Press.</a:t>
            </a:r>
          </a:p>
          <a:p>
            <a:endParaRPr lang="en-US" dirty="0"/>
          </a:p>
        </p:txBody>
      </p:sp>
    </p:spTree>
    <p:extLst>
      <p:ext uri="{BB962C8B-B14F-4D97-AF65-F5344CB8AC3E}">
        <p14:creationId xmlns:p14="http://schemas.microsoft.com/office/powerpoint/2010/main" val="232854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190E-944F-413E-8921-F9F1051E6B5B}"/>
              </a:ext>
            </a:extLst>
          </p:cNvPr>
          <p:cNvSpPr>
            <a:spLocks noGrp="1"/>
          </p:cNvSpPr>
          <p:nvPr>
            <p:ph type="title"/>
          </p:nvPr>
        </p:nvSpPr>
        <p:spPr/>
        <p:txBody>
          <a:bodyPr/>
          <a:lstStyle/>
          <a:p>
            <a:r>
              <a:rPr lang="en-US" dirty="0"/>
              <a:t>Backover Fatalities; 2007-2018</a:t>
            </a:r>
          </a:p>
        </p:txBody>
      </p:sp>
      <p:graphicFrame>
        <p:nvGraphicFramePr>
          <p:cNvPr id="5" name="Content Placeholder 4">
            <a:extLst>
              <a:ext uri="{FF2B5EF4-FFF2-40B4-BE49-F238E27FC236}">
                <a16:creationId xmlns:a16="http://schemas.microsoft.com/office/drawing/2014/main" id="{A09A6B19-8CE4-4901-84CA-706B39059EAE}"/>
              </a:ext>
            </a:extLst>
          </p:cNvPr>
          <p:cNvGraphicFramePr>
            <a:graphicFrameLocks noGrp="1"/>
          </p:cNvGraphicFramePr>
          <p:nvPr>
            <p:ph idx="1"/>
            <p:extLst>
              <p:ext uri="{D42A27DB-BD31-4B8C-83A1-F6EECF244321}">
                <p14:modId xmlns:p14="http://schemas.microsoft.com/office/powerpoint/2010/main" val="833720975"/>
              </p:ext>
            </p:extLst>
          </p:nvPr>
        </p:nvGraphicFramePr>
        <p:xfrm>
          <a:off x="315310" y="1629103"/>
          <a:ext cx="11971283" cy="42251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CB10D97-4F64-428B-8A90-6C247D2E8500}"/>
              </a:ext>
            </a:extLst>
          </p:cNvPr>
          <p:cNvSpPr txBox="1"/>
          <p:nvPr/>
        </p:nvSpPr>
        <p:spPr>
          <a:xfrm>
            <a:off x="704193" y="6316717"/>
            <a:ext cx="10478814" cy="461665"/>
          </a:xfrm>
          <a:prstGeom prst="rect">
            <a:avLst/>
          </a:prstGeom>
          <a:noFill/>
        </p:spPr>
        <p:txBody>
          <a:bodyPr wrap="square" rtlCol="0">
            <a:spAutoFit/>
          </a:bodyPr>
          <a:lstStyle/>
          <a:p>
            <a:r>
              <a:rPr lang="en-US" sz="1200" dirty="0">
                <a:solidFill>
                  <a:schemeClr val="tx2">
                    <a:lumMod val="50000"/>
                  </a:schemeClr>
                </a:solidFill>
              </a:rPr>
              <a:t>Backover fatalities in North America, 2007 to 2018.  Adapted from the Bureau of Labor Statistics Occupational injuries and illnesses and fatal injuries profiles, 2019.  Retrieved from https://data.bls.gov/gqt/ProfileCharacteristics; reversing vehicle excluding highway work zones and roadway events</a:t>
            </a:r>
            <a:r>
              <a:rPr lang="en-US" sz="1100" dirty="0">
                <a:solidFill>
                  <a:schemeClr val="tx2">
                    <a:lumMod val="50000"/>
                  </a:schemeClr>
                </a:solidFill>
              </a:rPr>
              <a:t>. </a:t>
            </a:r>
          </a:p>
        </p:txBody>
      </p:sp>
    </p:spTree>
    <p:extLst>
      <p:ext uri="{BB962C8B-B14F-4D97-AF65-F5344CB8AC3E}">
        <p14:creationId xmlns:p14="http://schemas.microsoft.com/office/powerpoint/2010/main" val="72811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720D-0871-4749-AFE0-5ACF21BFDA2B}"/>
              </a:ext>
            </a:extLst>
          </p:cNvPr>
          <p:cNvSpPr>
            <a:spLocks noGrp="1"/>
          </p:cNvSpPr>
          <p:nvPr>
            <p:ph type="title"/>
          </p:nvPr>
        </p:nvSpPr>
        <p:spPr/>
        <p:txBody>
          <a:bodyPr/>
          <a:lstStyle/>
          <a:p>
            <a:r>
              <a:rPr lang="en-US" dirty="0"/>
              <a:t>Tonal Reversing Alarms Weaknesses</a:t>
            </a:r>
          </a:p>
        </p:txBody>
      </p:sp>
      <p:sp>
        <p:nvSpPr>
          <p:cNvPr id="3" name="Content Placeholder 2">
            <a:extLst>
              <a:ext uri="{FF2B5EF4-FFF2-40B4-BE49-F238E27FC236}">
                <a16:creationId xmlns:a16="http://schemas.microsoft.com/office/drawing/2014/main" id="{DC7BC230-A359-4861-86B6-A4C6F08E77C5}"/>
              </a:ext>
            </a:extLst>
          </p:cNvPr>
          <p:cNvSpPr>
            <a:spLocks noGrp="1"/>
          </p:cNvSpPr>
          <p:nvPr>
            <p:ph idx="1"/>
          </p:nvPr>
        </p:nvSpPr>
        <p:spPr>
          <a:xfrm>
            <a:off x="1395248" y="1980846"/>
            <a:ext cx="10515600" cy="3716853"/>
          </a:xfrm>
        </p:spPr>
        <p:txBody>
          <a:bodyPr>
            <a:normAutofit fontScale="92500" lnSpcReduction="10000"/>
          </a:bodyPr>
          <a:lstStyle/>
          <a:p>
            <a:r>
              <a:rPr lang="en-US" dirty="0"/>
              <a:t>noise pollution / complaints</a:t>
            </a:r>
          </a:p>
          <a:p>
            <a:r>
              <a:rPr lang="en-US" dirty="0"/>
              <a:t>intentional disconnects</a:t>
            </a:r>
          </a:p>
          <a:p>
            <a:r>
              <a:rPr lang="en-US" dirty="0"/>
              <a:t>fright –&gt; freeze reaction</a:t>
            </a:r>
          </a:p>
          <a:p>
            <a:r>
              <a:rPr lang="en-US" dirty="0"/>
              <a:t>multiple alarms in immediate area can create confusion</a:t>
            </a:r>
          </a:p>
          <a:p>
            <a:r>
              <a:rPr lang="en-US" dirty="0"/>
              <a:t>site-worker hearing loss at the tonal alarm’s frequency</a:t>
            </a:r>
          </a:p>
          <a:p>
            <a:r>
              <a:rPr lang="en-US" dirty="0"/>
              <a:t>hearing protection use</a:t>
            </a:r>
          </a:p>
          <a:p>
            <a:r>
              <a:rPr lang="en-US" dirty="0"/>
              <a:t>site noise frequencies masking tonal alarm’s frequency</a:t>
            </a:r>
          </a:p>
          <a:p>
            <a:r>
              <a:rPr lang="en-US" dirty="0"/>
              <a:t>ignoring (tuning out) alarm (tonal alarm high false alarm rate)</a:t>
            </a:r>
          </a:p>
          <a:p>
            <a:endParaRPr lang="en-US" dirty="0"/>
          </a:p>
        </p:txBody>
      </p:sp>
      <p:sp>
        <p:nvSpPr>
          <p:cNvPr id="4" name="Slide Number Placeholder 3">
            <a:extLst>
              <a:ext uri="{FF2B5EF4-FFF2-40B4-BE49-F238E27FC236}">
                <a16:creationId xmlns:a16="http://schemas.microsoft.com/office/drawing/2014/main" id="{F0D9960E-06FF-4264-96A3-44B4BC53972F}"/>
              </a:ext>
            </a:extLst>
          </p:cNvPr>
          <p:cNvSpPr>
            <a:spLocks noGrp="1"/>
          </p:cNvSpPr>
          <p:nvPr>
            <p:ph type="sldNum" sz="quarter" idx="12"/>
          </p:nvPr>
        </p:nvSpPr>
        <p:spPr/>
        <p:txBody>
          <a:bodyPr/>
          <a:lstStyle/>
          <a:p>
            <a:fld id="{FE64FAF0-67D6-8641-82FF-792E6360F5A5}" type="slidenum">
              <a:rPr lang="en-US" smtClean="0"/>
              <a:pPr/>
              <a:t>9</a:t>
            </a:fld>
            <a:endParaRPr lang="en-US" dirty="0"/>
          </a:p>
        </p:txBody>
      </p:sp>
    </p:spTree>
    <p:extLst>
      <p:ext uri="{BB962C8B-B14F-4D97-AF65-F5344CB8AC3E}">
        <p14:creationId xmlns:p14="http://schemas.microsoft.com/office/powerpoint/2010/main" val="3368281374"/>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2670</TotalTime>
  <Words>1153</Words>
  <Application>Microsoft Office PowerPoint</Application>
  <PresentationFormat>Widescreen</PresentationFormat>
  <Paragraphs>150</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Comic Sans MS</vt:lpstr>
      <vt:lpstr>Myriad Pro</vt:lpstr>
      <vt:lpstr>Times New Roman</vt:lpstr>
      <vt:lpstr>Wingdings</vt:lpstr>
      <vt:lpstr>Custom Design</vt:lpstr>
      <vt:lpstr>Those Annoying Backup Alarms, is there a better solution?</vt:lpstr>
      <vt:lpstr>OSHA Requirements – Polling Question</vt:lpstr>
      <vt:lpstr>OSHA Requirements</vt:lpstr>
      <vt:lpstr>OSHA Requirements</vt:lpstr>
      <vt:lpstr>Backup Alarms</vt:lpstr>
      <vt:lpstr>Function of a Backup Alarm?</vt:lpstr>
      <vt:lpstr>Tonal Backup Alarms</vt:lpstr>
      <vt:lpstr>Backover Fatalities; 2007-2018</vt:lpstr>
      <vt:lpstr>Tonal Reversing Alarms Weaknesses</vt:lpstr>
      <vt:lpstr>Broadband Reversing Alarms</vt:lpstr>
      <vt:lpstr>Broadband Alarms </vt:lpstr>
      <vt:lpstr>Frequency Content: Tonal v. Broadband</vt:lpstr>
      <vt:lpstr>Broadband Alarm Strengths</vt:lpstr>
      <vt:lpstr>Sound Propagation Comparison</vt:lpstr>
      <vt:lpstr>Axis Sound Dissipation</vt:lpstr>
      <vt:lpstr>Broadband Alarm Net Effect</vt:lpstr>
      <vt:lpstr>Research</vt:lpstr>
      <vt:lpstr>Study Significance</vt:lpstr>
      <vt:lpstr>Sample Population</vt:lpstr>
      <vt:lpstr>Major Finding </vt:lpstr>
      <vt:lpstr>Major Findings </vt:lpstr>
      <vt:lpstr>Summary</vt:lpstr>
      <vt:lpstr>Backup Alarms Case to Change from Tonal to Broadband</vt:lpstr>
      <vt:lpstr>Pilot  Program</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Rick Kilpatrick</cp:lastModifiedBy>
  <cp:revision>94</cp:revision>
  <cp:lastPrinted>2019-07-29T17:38:58Z</cp:lastPrinted>
  <dcterms:created xsi:type="dcterms:W3CDTF">2018-07-30T18:22:11Z</dcterms:created>
  <dcterms:modified xsi:type="dcterms:W3CDTF">2020-09-12T21:30:06Z</dcterms:modified>
</cp:coreProperties>
</file>